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4" r:id="rId3"/>
    <p:sldId id="275" r:id="rId4"/>
    <p:sldId id="271" r:id="rId5"/>
    <p:sldId id="257" r:id="rId6"/>
    <p:sldId id="272" r:id="rId7"/>
    <p:sldId id="273" r:id="rId8"/>
    <p:sldId id="274" r:id="rId9"/>
    <p:sldId id="258" r:id="rId10"/>
    <p:sldId id="265" r:id="rId11"/>
    <p:sldId id="266" r:id="rId12"/>
    <p:sldId id="259" r:id="rId13"/>
    <p:sldId id="261" r:id="rId14"/>
    <p:sldId id="269" r:id="rId15"/>
    <p:sldId id="260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33"/>
    <a:srgbClr val="0000FF"/>
    <a:srgbClr val="B1B1B1"/>
    <a:srgbClr val="E3E3E3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33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9C848-510A-A64F-A36B-00805E09F011}" type="datetimeFigureOut">
              <a:t>4/26/17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502B9-F925-BA40-8704-214E26957D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3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6A6EB-DA56-D244-9258-A713A19100D3}" type="datetimeFigureOut">
              <a:t>4/26/17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11FFF-734D-B74C-B411-30A38290F3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080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276088"/>
            <a:ext cx="9144000" cy="347472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730752"/>
            <a:ext cx="8229600" cy="492443"/>
          </a:xfrm>
        </p:spPr>
        <p:txBody>
          <a:bodyPr wrap="square" anchor="b" anchorCtr="0">
            <a:no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06240"/>
            <a:ext cx="8229600" cy="73866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321808"/>
            <a:ext cx="4114800" cy="287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01.01.15</a:t>
            </a:r>
            <a:endParaRPr lang="en-US"/>
          </a:p>
        </p:txBody>
      </p:sp>
      <p:pic>
        <p:nvPicPr>
          <p:cNvPr id="4" name="Picture 3" descr="NYP_ppt-amazing things_cover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9072"/>
            <a:ext cx="1712976" cy="1712976"/>
          </a:xfrm>
          <a:prstGeom prst="rect">
            <a:avLst/>
          </a:prstGeom>
        </p:spPr>
      </p:pic>
      <p:pic>
        <p:nvPicPr>
          <p:cNvPr id="8" name="Picture 7" descr="Q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20512"/>
            <a:ext cx="7772400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4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YP_ppt-Amazing Thing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29884"/>
            <a:ext cx="1714500" cy="928116"/>
          </a:xfrm>
          <a:prstGeom prst="rect">
            <a:avLst/>
          </a:prstGeom>
        </p:spPr>
      </p:pic>
      <p:pic>
        <p:nvPicPr>
          <p:cNvPr id="7" name="Picture 6" descr="Q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5936742"/>
            <a:ext cx="5829300" cy="928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072"/>
            <a:ext cx="8229600" cy="3904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4520" y="6400800"/>
            <a:ext cx="2743200" cy="205184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00200" y="6400800"/>
            <a:ext cx="274320" cy="205184"/>
          </a:xfrm>
        </p:spPr>
        <p:txBody>
          <a:bodyPr/>
          <a:lstStyle/>
          <a:p>
            <a:fld id="{AB805299-64D8-3446-BBFC-51696AC54E32}" type="slidenum"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5943600"/>
            <a:ext cx="82296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74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YP_ppt-Amazing Thing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29884"/>
            <a:ext cx="1714500" cy="928116"/>
          </a:xfrm>
          <a:prstGeom prst="rect">
            <a:avLst/>
          </a:prstGeom>
        </p:spPr>
      </p:pic>
      <p:pic>
        <p:nvPicPr>
          <p:cNvPr id="6" name="Picture 5" descr="Q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5936742"/>
            <a:ext cx="5829300" cy="92811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92088"/>
            <a:ext cx="8229600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805299-64D8-3446-BBFC-51696AC54E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3730752"/>
            <a:ext cx="8229600" cy="984885"/>
          </a:xfrm>
        </p:spPr>
        <p:txBody>
          <a:bodyPr wrap="square" anchor="t" anchorCtr="0">
            <a:no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1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YP_ppt-Amazing Thing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29884"/>
            <a:ext cx="1714500" cy="928116"/>
          </a:xfrm>
          <a:prstGeom prst="rect">
            <a:avLst/>
          </a:prstGeom>
        </p:spPr>
      </p:pic>
      <p:pic>
        <p:nvPicPr>
          <p:cNvPr id="8" name="Picture 7" descr="Q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5936742"/>
            <a:ext cx="5829300" cy="928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336"/>
            <a:ext cx="8229600" cy="7386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05072" cy="3886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72" y="1719072"/>
            <a:ext cx="4005072" cy="3886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5299-64D8-3446-BBFC-51696AC54E32}" type="slidenum"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5943600"/>
            <a:ext cx="82296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41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YP_ppt-Amazing Thing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29884"/>
            <a:ext cx="1714500" cy="928116"/>
          </a:xfrm>
          <a:prstGeom prst="rect">
            <a:avLst/>
          </a:prstGeom>
        </p:spPr>
      </p:pic>
      <p:pic>
        <p:nvPicPr>
          <p:cNvPr id="10" name="Picture 9" descr="Q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5936742"/>
            <a:ext cx="5829300" cy="928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2336"/>
            <a:ext cx="8229600" cy="73866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9072"/>
            <a:ext cx="4005072" cy="50066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28672"/>
            <a:ext cx="4005072" cy="32766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0872" y="1719072"/>
            <a:ext cx="4005072" cy="50066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0872" y="2328672"/>
            <a:ext cx="4005072" cy="32766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5299-64D8-3446-BBFC-51696AC54E32}" type="slidenum"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5943600"/>
            <a:ext cx="82296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45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YP_ppt-Amazing Thing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29884"/>
            <a:ext cx="1714500" cy="928116"/>
          </a:xfrm>
          <a:prstGeom prst="rect">
            <a:avLst/>
          </a:prstGeom>
        </p:spPr>
      </p:pic>
      <p:pic>
        <p:nvPicPr>
          <p:cNvPr id="6" name="Picture 5" descr="Q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5936742"/>
            <a:ext cx="5829300" cy="928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5299-64D8-3446-BBFC-51696AC54E32}" type="slidenum"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5943600"/>
            <a:ext cx="82296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16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04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YP_ppt-Amazing Thing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29884"/>
            <a:ext cx="1714500" cy="928116"/>
          </a:xfrm>
          <a:prstGeom prst="rect">
            <a:avLst/>
          </a:prstGeom>
        </p:spPr>
      </p:pic>
      <p:pic>
        <p:nvPicPr>
          <p:cNvPr id="8" name="Picture 7" descr="Q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5936742"/>
            <a:ext cx="5829300" cy="928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2336"/>
            <a:ext cx="4005072" cy="969496"/>
          </a:xfrm>
        </p:spPr>
        <p:txBody>
          <a:bodyPr anchor="t" anchorCtr="0">
            <a:noAutofit/>
          </a:bodyPr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0872" y="402336"/>
            <a:ext cx="4005072" cy="518657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432"/>
            <a:ext cx="4005072" cy="40231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5299-64D8-3446-BBFC-51696AC54E32}" type="slidenum"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5943600"/>
            <a:ext cx="82296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38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YP_ppt-Amazing Thing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29884"/>
            <a:ext cx="1714500" cy="928116"/>
          </a:xfrm>
          <a:prstGeom prst="rect">
            <a:avLst/>
          </a:prstGeom>
        </p:spPr>
      </p:pic>
      <p:pic>
        <p:nvPicPr>
          <p:cNvPr id="8" name="Picture 7" descr="Q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5936742"/>
            <a:ext cx="5829300" cy="928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6006"/>
            <a:ext cx="8229600" cy="646331"/>
          </a:xfrm>
        </p:spPr>
        <p:txBody>
          <a:bodyPr anchor="b" anchorCtr="0">
            <a:noAutofit/>
          </a:bodyPr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02333"/>
            <a:ext cx="8229600" cy="40050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77339"/>
            <a:ext cx="8229600" cy="24622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5299-64D8-3446-BBFC-51696AC54E32}" type="slidenum"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5943600"/>
            <a:ext cx="82296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75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2336"/>
            <a:ext cx="8229600" cy="7386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9072"/>
            <a:ext cx="8229600" cy="39044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6400800"/>
            <a:ext cx="2743200" cy="205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 b="1">
                <a:solidFill>
                  <a:srgbClr val="B1B1B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0200" y="6400800"/>
            <a:ext cx="274320" cy="205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rgbClr val="B1B1B1"/>
                </a:solidFill>
              </a:defRPr>
            </a:lvl1pPr>
          </a:lstStyle>
          <a:p>
            <a:fld id="{AB805299-64D8-3446-BBFC-51696AC54E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7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100000"/>
        </a:lnSpc>
        <a:spcBef>
          <a:spcPts val="1800"/>
        </a:spcBef>
        <a:buClr>
          <a:schemeClr val="tx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spcBef>
          <a:spcPts val="1800"/>
        </a:spcBef>
        <a:buClr>
          <a:schemeClr val="tx1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1800"/>
        </a:spcBef>
        <a:buClr>
          <a:schemeClr val="tx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spcBef>
          <a:spcPts val="1800"/>
        </a:spcBef>
        <a:buClr>
          <a:schemeClr val="tx1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1800"/>
        </a:spcBef>
        <a:buClr>
          <a:schemeClr val="tx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792307"/>
            <a:ext cx="8229600" cy="307777"/>
          </a:xfrm>
        </p:spPr>
        <p:txBody>
          <a:bodyPr>
            <a:spAutoFit/>
          </a:bodyPr>
          <a:lstStyle/>
          <a:p>
            <a:r>
              <a:rPr lang="en-US" sz="2000" dirty="0" smtClean="0"/>
              <a:t>DSRIP Cardiovascular Project Refresher Training 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06240"/>
            <a:ext cx="8229600" cy="369332"/>
          </a:xfrm>
        </p:spPr>
        <p:txBody>
          <a:bodyPr/>
          <a:lstStyle/>
          <a:p>
            <a:pPr lvl="1" algn="l"/>
            <a:r>
              <a:rPr lang="en-US" sz="1400" dirty="0" smtClean="0"/>
              <a:t>Maria D’urso, RN; Administrative Director Community Medicine</a:t>
            </a:r>
          </a:p>
          <a:p>
            <a:pPr lvl="1" algn="l"/>
            <a:r>
              <a:rPr lang="en-US" sz="1400" dirty="0" smtClean="0"/>
              <a:t>Margaret Cartmell, RN; Clinical Director Community Medicine </a:t>
            </a:r>
            <a:endParaRPr lang="en-US" sz="1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6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5299-64D8-3446-BBFC-51696AC54E32}" type="slidenum">
              <a:rPr lang="en-US" smtClean="0"/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21379" r="54157" b="3189"/>
          <a:stretch/>
        </p:blipFill>
        <p:spPr bwMode="auto">
          <a:xfrm>
            <a:off x="111946" y="228601"/>
            <a:ext cx="6467924" cy="6505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93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5299-64D8-3446-BBFC-51696AC54E32}" type="slidenum">
              <a:rPr lang="en-US" smtClean="0"/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6724" r="54766" b="6724"/>
          <a:stretch/>
        </p:blipFill>
        <p:spPr bwMode="auto">
          <a:xfrm>
            <a:off x="221974" y="290909"/>
            <a:ext cx="6064526" cy="640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41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164211"/>
            <a:ext cx="8229600" cy="321564"/>
          </a:xfrm>
        </p:spPr>
        <p:txBody>
          <a:bodyPr/>
          <a:lstStyle/>
          <a:p>
            <a:r>
              <a:rPr lang="en-US" sz="2000" dirty="0" smtClean="0">
                <a:solidFill>
                  <a:srgbClr val="CC3333"/>
                </a:solidFill>
              </a:rPr>
              <a:t>Blood Pressure Monitoring at Home </a:t>
            </a:r>
            <a:endParaRPr lang="en-US" sz="2000" dirty="0">
              <a:solidFill>
                <a:srgbClr val="CC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5299-64D8-3446-BBFC-51696AC54E32}" type="slidenum">
              <a:rPr lang="en-US" smtClean="0"/>
              <a:t>12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t="16250" r="55886" b="37875"/>
          <a:stretch/>
        </p:blipFill>
        <p:spPr bwMode="auto">
          <a:xfrm>
            <a:off x="180975" y="847725"/>
            <a:ext cx="6743701" cy="5758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0975" y="4738687"/>
            <a:ext cx="6534150" cy="1867297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46000">
                <a:schemeClr val="accent1">
                  <a:tint val="50000"/>
                  <a:shade val="100000"/>
                  <a:satMod val="350000"/>
                  <a:alpha val="0"/>
                  <a:lumMod val="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28587"/>
            <a:ext cx="8229600" cy="257175"/>
          </a:xfrm>
        </p:spPr>
        <p:txBody>
          <a:bodyPr/>
          <a:lstStyle/>
          <a:p>
            <a:r>
              <a:rPr lang="en-US" sz="2000" dirty="0" smtClean="0">
                <a:solidFill>
                  <a:srgbClr val="CC3333"/>
                </a:solidFill>
              </a:rPr>
              <a:t>5 A’s of Tobacco Control</a:t>
            </a:r>
            <a:endParaRPr lang="en-US" sz="2000" dirty="0">
              <a:solidFill>
                <a:srgbClr val="CC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5299-64D8-3446-BBFC-51696AC54E32}" type="slidenum">
              <a:rPr lang="en-US" smtClean="0"/>
              <a:t>13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5" t="12241" r="38354" b="26207"/>
          <a:stretch/>
        </p:blipFill>
        <p:spPr bwMode="auto">
          <a:xfrm>
            <a:off x="171450" y="521096"/>
            <a:ext cx="8534400" cy="6265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0974" y="4338637"/>
            <a:ext cx="8639175" cy="2062163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46000">
                <a:schemeClr val="accent1">
                  <a:tint val="50000"/>
                  <a:shade val="100000"/>
                  <a:satMod val="350000"/>
                  <a:alpha val="0"/>
                  <a:lumMod val="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8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5299-64D8-3446-BBFC-51696AC54E32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1449" y="1044900"/>
            <a:ext cx="6619875" cy="5561084"/>
            <a:chOff x="752475" y="-787723"/>
            <a:chExt cx="7310370" cy="556108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1" t="14483" r="29507" b="23189"/>
            <a:stretch/>
          </p:blipFill>
          <p:spPr bwMode="auto">
            <a:xfrm>
              <a:off x="752475" y="-787723"/>
              <a:ext cx="7310370" cy="469813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7" t="16380" r="29455" b="71810"/>
            <a:stretch/>
          </p:blipFill>
          <p:spPr bwMode="auto">
            <a:xfrm>
              <a:off x="752475" y="3910408"/>
              <a:ext cx="7310370" cy="86295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1450" y="257174"/>
            <a:ext cx="8229600" cy="257175"/>
          </a:xfrm>
        </p:spPr>
        <p:txBody>
          <a:bodyPr/>
          <a:lstStyle/>
          <a:p>
            <a:r>
              <a:rPr lang="en-US" sz="2000" dirty="0" smtClean="0">
                <a:solidFill>
                  <a:srgbClr val="CC3333"/>
                </a:solidFill>
              </a:rPr>
              <a:t>5 A’s of Tobacco Control, cont’d </a:t>
            </a:r>
            <a:endParaRPr lang="en-US" sz="2000" dirty="0">
              <a:solidFill>
                <a:srgbClr val="CC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8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88011"/>
            <a:ext cx="8229600" cy="321564"/>
          </a:xfrm>
        </p:spPr>
        <p:txBody>
          <a:bodyPr/>
          <a:lstStyle/>
          <a:p>
            <a:r>
              <a:rPr lang="en-US" sz="2000" dirty="0" smtClean="0">
                <a:solidFill>
                  <a:srgbClr val="CC3333"/>
                </a:solidFill>
              </a:rPr>
              <a:t>Care Coordination </a:t>
            </a:r>
            <a:endParaRPr lang="en-US" sz="2000" dirty="0">
              <a:solidFill>
                <a:srgbClr val="CC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5299-64D8-3446-BBFC-51696AC54E32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16788" r="55520" b="20462"/>
          <a:stretch/>
        </p:blipFill>
        <p:spPr bwMode="auto">
          <a:xfrm>
            <a:off x="104775" y="533399"/>
            <a:ext cx="5724526" cy="6241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5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26111"/>
            <a:ext cx="8229600" cy="738664"/>
          </a:xfrm>
        </p:spPr>
        <p:txBody>
          <a:bodyPr/>
          <a:lstStyle/>
          <a:p>
            <a:r>
              <a:rPr lang="en-US" dirty="0" smtClean="0"/>
              <a:t>Questions???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5299-64D8-3446-BBFC-51696AC54E32}" type="slidenum">
              <a:rPr lang="en-US" smtClean="0"/>
              <a:t>16</a:t>
            </a:fld>
            <a:endParaRPr lang="en-US" dirty="0"/>
          </a:p>
        </p:txBody>
      </p:sp>
      <p:pic>
        <p:nvPicPr>
          <p:cNvPr id="11266" name="Picture 2" descr="C:\Users\schoudhu\AppData\Local\Microsoft\Windows\Temporary Internet Files\Content.IE5\5228WPN5\question mark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061720"/>
            <a:ext cx="4862512" cy="518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58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410718"/>
            <a:ext cx="8229600" cy="378714"/>
          </a:xfrm>
        </p:spPr>
        <p:txBody>
          <a:bodyPr/>
          <a:lstStyle/>
          <a:p>
            <a:r>
              <a:rPr lang="en-US" sz="2000" dirty="0" smtClean="0">
                <a:solidFill>
                  <a:srgbClr val="CC3333"/>
                </a:solidFill>
              </a:rPr>
              <a:t>DSRIP Cardiovascular Project Overview </a:t>
            </a:r>
            <a:endParaRPr lang="en-US" sz="2000" dirty="0">
              <a:solidFill>
                <a:srgbClr val="CC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5299-64D8-3446-BBFC-51696AC54E32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0025" y="1157318"/>
            <a:ext cx="822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The goal of this </a:t>
            </a:r>
            <a:r>
              <a:rPr lang="en-US" dirty="0" smtClean="0"/>
              <a:t>DSRIP Cardiovascular project </a:t>
            </a:r>
            <a:r>
              <a:rPr lang="en-US" dirty="0"/>
              <a:t>is to ensure clinical practices in the community and ambulatory care </a:t>
            </a:r>
            <a:r>
              <a:rPr lang="en-US" dirty="0" smtClean="0"/>
              <a:t>setting use </a:t>
            </a:r>
            <a:r>
              <a:rPr lang="en-US" dirty="0"/>
              <a:t>evidence based strategies to improve management of cardiovascular </a:t>
            </a:r>
            <a:r>
              <a:rPr lang="en-US" dirty="0" smtClean="0"/>
              <a:t>disease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These </a:t>
            </a:r>
            <a:r>
              <a:rPr lang="en-US" dirty="0"/>
              <a:t>strategies </a:t>
            </a:r>
            <a:r>
              <a:rPr lang="en-US" dirty="0" smtClean="0"/>
              <a:t>are focused </a:t>
            </a:r>
            <a:r>
              <a:rPr lang="en-US" dirty="0"/>
              <a:t>on improving practitioner population management, adherence to evidence-based </a:t>
            </a:r>
            <a:r>
              <a:rPr lang="en-US" dirty="0" smtClean="0"/>
              <a:t>clinical treatment </a:t>
            </a:r>
            <a:r>
              <a:rPr lang="en-US" dirty="0"/>
              <a:t>guidelines, and the adoption of activities that will increase patient self-efficacy </a:t>
            </a:r>
            <a:r>
              <a:rPr lang="en-US" dirty="0" smtClean="0"/>
              <a:t>and confidence </a:t>
            </a:r>
            <a:r>
              <a:rPr lang="en-US" dirty="0"/>
              <a:t>in </a:t>
            </a:r>
            <a:r>
              <a:rPr lang="en-US" dirty="0" smtClean="0"/>
              <a:t>self-management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12290" name="Picture 2" descr="C:\Users\schoudhu\AppData\Local\Microsoft\Windows\Temporary Internet Files\Content.IE5\H4PQNNWE\917027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1403">
            <a:off x="4794496" y="3568428"/>
            <a:ext cx="2238447" cy="1681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96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5299-64D8-3446-BBFC-51696AC54E32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8500" r="30719" b="14584"/>
          <a:stretch/>
        </p:blipFill>
        <p:spPr bwMode="auto">
          <a:xfrm>
            <a:off x="110179" y="209549"/>
            <a:ext cx="8900472" cy="5686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43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315468"/>
            <a:ext cx="8229600" cy="359664"/>
          </a:xfrm>
        </p:spPr>
        <p:txBody>
          <a:bodyPr/>
          <a:lstStyle/>
          <a:p>
            <a:r>
              <a:rPr lang="en-US" dirty="0" smtClean="0">
                <a:solidFill>
                  <a:srgbClr val="CC3333"/>
                </a:solidFill>
              </a:rPr>
              <a:t>Training Overview</a:t>
            </a:r>
            <a:endParaRPr lang="en-US" dirty="0">
              <a:solidFill>
                <a:srgbClr val="CC33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957072"/>
            <a:ext cx="8229600" cy="3904488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dirty="0" smtClean="0"/>
              <a:t>Overview of Million Hearts Initiative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Hypertension, Elevated Cholesterol &amp; Medication Management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Blood Pressure Competency checklist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Blood Pressure Monitoring at Home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5A’s of Tobacco Control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Care Coordination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Questions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5299-64D8-3446-BBFC-51696AC54E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5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9" y="227266"/>
            <a:ext cx="8229600" cy="350139"/>
          </a:xfrm>
        </p:spPr>
        <p:txBody>
          <a:bodyPr/>
          <a:lstStyle/>
          <a:p>
            <a:r>
              <a:rPr lang="en-US" sz="2000" dirty="0" smtClean="0">
                <a:solidFill>
                  <a:srgbClr val="CC3333"/>
                </a:solidFill>
              </a:rPr>
              <a:t>Million Hearts Initiative </a:t>
            </a:r>
            <a:endParaRPr lang="en-US" sz="2000" dirty="0">
              <a:solidFill>
                <a:srgbClr val="CC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5299-64D8-3446-BBFC-51696AC54E32}" type="slidenum">
              <a:rPr lang="en-US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1449" y="1154490"/>
            <a:ext cx="8229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Million </a:t>
            </a:r>
            <a:r>
              <a:rPr lang="en-US" dirty="0" smtClean="0"/>
              <a:t>Hearts </a:t>
            </a:r>
            <a:r>
              <a:rPr lang="en-US" dirty="0"/>
              <a:t>is a U.S. Department of </a:t>
            </a:r>
            <a:r>
              <a:rPr lang="en-US" dirty="0" smtClean="0"/>
              <a:t>Health and </a:t>
            </a:r>
            <a:r>
              <a:rPr lang="en-US" dirty="0"/>
              <a:t>Human Services initiative, co-led by </a:t>
            </a:r>
            <a:r>
              <a:rPr lang="en-US" dirty="0" smtClean="0"/>
              <a:t>the Centers </a:t>
            </a:r>
            <a:r>
              <a:rPr lang="en-US" dirty="0"/>
              <a:t>for Disease Control and </a:t>
            </a:r>
            <a:r>
              <a:rPr lang="en-US" dirty="0" smtClean="0"/>
              <a:t>Prevention (CDC</a:t>
            </a:r>
            <a:r>
              <a:rPr lang="en-US" dirty="0"/>
              <a:t>) and the Centers for Medicare &amp; </a:t>
            </a:r>
            <a:r>
              <a:rPr lang="en-US" dirty="0" smtClean="0"/>
              <a:t>Medicaid Services </a:t>
            </a:r>
            <a:r>
              <a:rPr lang="en-US" dirty="0"/>
              <a:t>(CMS), with the goal of preventing </a:t>
            </a:r>
            <a:r>
              <a:rPr lang="en-US" dirty="0" smtClean="0"/>
              <a:t>one million </a:t>
            </a:r>
            <a:r>
              <a:rPr lang="en-US" dirty="0"/>
              <a:t>heart attacks and strokes by </a:t>
            </a:r>
            <a:r>
              <a:rPr lang="en-US" dirty="0" smtClean="0"/>
              <a:t>2017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Strategies from the Million Hearts Campaign </a:t>
            </a:r>
            <a:r>
              <a:rPr lang="en-US" u="sng" dirty="0">
                <a:solidFill>
                  <a:srgbClr val="0000FF"/>
                </a:solidFill>
              </a:rPr>
              <a:t>(http://millionhearts.hhs.gov) </a:t>
            </a:r>
            <a:r>
              <a:rPr lang="en-US" dirty="0"/>
              <a:t>are strongly </a:t>
            </a:r>
            <a:r>
              <a:rPr lang="en-US" dirty="0" smtClean="0"/>
              <a:t>recommended in DSRIP project</a:t>
            </a: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NYP Queens PPS, with reference to Million Hearts strategies and in collaboration with partner feedback has developed policies and protocols for better management of patients with cardiovascular diseases.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4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4" y="197477"/>
            <a:ext cx="9153525" cy="328946"/>
          </a:xfrm>
        </p:spPr>
        <p:txBody>
          <a:bodyPr/>
          <a:lstStyle/>
          <a:p>
            <a:r>
              <a:rPr lang="en-US" sz="2000" dirty="0" smtClean="0">
                <a:solidFill>
                  <a:srgbClr val="CC3333"/>
                </a:solidFill>
              </a:rPr>
              <a:t>Hypertension and Elevated Cholesterol &amp; Medication Management</a:t>
            </a:r>
            <a:endParaRPr lang="en-US" sz="2000" dirty="0">
              <a:solidFill>
                <a:srgbClr val="CC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5299-64D8-3446-BBFC-51696AC54E32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17182" y="654614"/>
            <a:ext cx="8467726" cy="6203386"/>
            <a:chOff x="104774" y="733426"/>
            <a:chExt cx="7600950" cy="513397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4" t="22739" r="48796" b="63221"/>
            <a:stretch/>
          </p:blipFill>
          <p:spPr bwMode="auto">
            <a:xfrm>
              <a:off x="104774" y="733426"/>
              <a:ext cx="7600950" cy="1552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4" t="61154" r="48796" b="7149"/>
            <a:stretch/>
          </p:blipFill>
          <p:spPr bwMode="auto">
            <a:xfrm>
              <a:off x="104774" y="2362198"/>
              <a:ext cx="7600950" cy="3505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887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5299-64D8-3446-BBFC-51696AC54E32}" type="slidenum">
              <a:rPr lang="en-US" smtClean="0"/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7407" r="53456" b="13092"/>
          <a:stretch/>
        </p:blipFill>
        <p:spPr bwMode="auto">
          <a:xfrm>
            <a:off x="0" y="-1"/>
            <a:ext cx="6048375" cy="6808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3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5299-64D8-3446-BBFC-51696AC54E32}" type="slidenum">
              <a:rPr lang="en-US" smtClean="0"/>
              <a:t>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872" r="53665" b="7407"/>
          <a:stretch/>
        </p:blipFill>
        <p:spPr bwMode="auto">
          <a:xfrm>
            <a:off x="22860" y="0"/>
            <a:ext cx="569214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9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09204"/>
            <a:ext cx="8229600" cy="738664"/>
          </a:xfrm>
        </p:spPr>
        <p:txBody>
          <a:bodyPr/>
          <a:lstStyle/>
          <a:p>
            <a:r>
              <a:rPr lang="en-US" sz="2000" dirty="0" smtClean="0">
                <a:solidFill>
                  <a:srgbClr val="CC3333"/>
                </a:solidFill>
              </a:rPr>
              <a:t>BP Competency Checklist</a:t>
            </a:r>
            <a:endParaRPr lang="en-US" sz="2000" dirty="0">
              <a:solidFill>
                <a:srgbClr val="CC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5299-64D8-3446-BBFC-51696AC54E32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t="15349" r="29120" b="29070"/>
          <a:stretch/>
        </p:blipFill>
        <p:spPr bwMode="auto">
          <a:xfrm>
            <a:off x="114300" y="1019318"/>
            <a:ext cx="8791575" cy="4552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5750" y="3629025"/>
            <a:ext cx="8058150" cy="828675"/>
          </a:xfrm>
          <a:prstGeom prst="rect">
            <a:avLst/>
          </a:prstGeom>
          <a:gradFill>
            <a:gsLst>
              <a:gs pos="0">
                <a:srgbClr val="FFFF00"/>
              </a:gs>
              <a:gs pos="46000">
                <a:schemeClr val="accent1">
                  <a:tint val="50000"/>
                  <a:shade val="100000"/>
                  <a:satMod val="350000"/>
                  <a:alpha val="0"/>
                  <a:lumMod val="0"/>
                </a:schemeClr>
              </a:gs>
            </a:gsLst>
            <a:lin ang="66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5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YP_onscreen_4x3_nonphoto_sp">
  <a:themeElements>
    <a:clrScheme name="NYP">
      <a:dk1>
        <a:sysClr val="windowText" lastClr="000000"/>
      </a:dk1>
      <a:lt1>
        <a:sysClr val="window" lastClr="FFFFFF"/>
      </a:lt1>
      <a:dk2>
        <a:srgbClr val="CC3333"/>
      </a:dk2>
      <a:lt2>
        <a:srgbClr val="747679"/>
      </a:lt2>
      <a:accent1>
        <a:srgbClr val="CC3333"/>
      </a:accent1>
      <a:accent2>
        <a:srgbClr val="747679"/>
      </a:accent2>
      <a:accent3>
        <a:srgbClr val="FFCC00"/>
      </a:accent3>
      <a:accent4>
        <a:srgbClr val="FF6600"/>
      </a:accent4>
      <a:accent5>
        <a:srgbClr val="006633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NYP_onscreen_4x3_nonphoto_sp.potx</Template>
  <TotalTime>1710</TotalTime>
  <Words>308</Words>
  <Application>Microsoft Macintosh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NYP_onscreen_4x3_nonphoto_sp</vt:lpstr>
      <vt:lpstr>DSRIP Cardiovascular Project Refresher Training </vt:lpstr>
      <vt:lpstr>DSRIP Cardiovascular Project Overview </vt:lpstr>
      <vt:lpstr>PowerPoint Presentation</vt:lpstr>
      <vt:lpstr>Training Overview</vt:lpstr>
      <vt:lpstr>Million Hearts Initiative </vt:lpstr>
      <vt:lpstr>Hypertension and Elevated Cholesterol &amp; Medication Management</vt:lpstr>
      <vt:lpstr>PowerPoint Presentation</vt:lpstr>
      <vt:lpstr>PowerPoint Presentation</vt:lpstr>
      <vt:lpstr>BP Competency Checklist</vt:lpstr>
      <vt:lpstr>PowerPoint Presentation</vt:lpstr>
      <vt:lpstr>PowerPoint Presentation</vt:lpstr>
      <vt:lpstr>Blood Pressure Monitoring at Home </vt:lpstr>
      <vt:lpstr>5 A’s of Tobacco Control</vt:lpstr>
      <vt:lpstr>5 A’s of Tobacco Control, cont’d </vt:lpstr>
      <vt:lpstr>Care Coordination </vt:lpstr>
      <vt:lpstr>Questions??? </vt:lpstr>
    </vt:vector>
  </TitlesOfParts>
  <Company>MAI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 Thurman</dc:creator>
  <cp:lastModifiedBy>Beth Granger</cp:lastModifiedBy>
  <cp:revision>56</cp:revision>
  <dcterms:created xsi:type="dcterms:W3CDTF">2015-03-02T22:24:43Z</dcterms:created>
  <dcterms:modified xsi:type="dcterms:W3CDTF">2017-04-27T00:12:09Z</dcterms:modified>
</cp:coreProperties>
</file>