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 id="2147483700" r:id="rId5"/>
  </p:sldMasterIdLst>
  <p:notesMasterIdLst>
    <p:notesMasterId r:id="rId30"/>
  </p:notesMasterIdLst>
  <p:sldIdLst>
    <p:sldId id="341" r:id="rId6"/>
    <p:sldId id="342" r:id="rId7"/>
    <p:sldId id="359" r:id="rId8"/>
    <p:sldId id="360" r:id="rId9"/>
    <p:sldId id="358" r:id="rId10"/>
    <p:sldId id="362" r:id="rId11"/>
    <p:sldId id="408" r:id="rId12"/>
    <p:sldId id="361" r:id="rId13"/>
    <p:sldId id="402" r:id="rId14"/>
    <p:sldId id="385" r:id="rId15"/>
    <p:sldId id="403" r:id="rId16"/>
    <p:sldId id="404" r:id="rId17"/>
    <p:sldId id="386" r:id="rId18"/>
    <p:sldId id="391" r:id="rId19"/>
    <p:sldId id="392" r:id="rId20"/>
    <p:sldId id="407" r:id="rId21"/>
    <p:sldId id="405" r:id="rId22"/>
    <p:sldId id="406" r:id="rId23"/>
    <p:sldId id="389" r:id="rId24"/>
    <p:sldId id="393" r:id="rId25"/>
    <p:sldId id="394" r:id="rId26"/>
    <p:sldId id="409" r:id="rId27"/>
    <p:sldId id="364" r:id="rId28"/>
    <p:sldId id="346" r:id="rId29"/>
  </p:sldIdLst>
  <p:sldSz cx="9144000" cy="5143500" type="screen16x9"/>
  <p:notesSz cx="6858000" cy="914400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088">
          <p15:clr>
            <a:srgbClr val="A4A3A4"/>
          </p15:clr>
        </p15:guide>
        <p15:guide id="2" pos="115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cia Shoemaker" initials="AS" lastIdx="1" clrIdx="0"/>
  <p:cmAuthor id="1" name="hdorsett" initials="h" lastIdx="9"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6EBB"/>
    <a:srgbClr val="5F5F5F"/>
    <a:srgbClr val="777777"/>
    <a:srgbClr val="808080"/>
    <a:srgbClr val="969696"/>
    <a:srgbClr val="B2B2B2"/>
    <a:srgbClr val="C0C0C0"/>
    <a:srgbClr val="DDDDDD"/>
    <a:srgbClr val="EAEAE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2" autoAdjust="0"/>
    <p:restoredTop sz="92196" autoAdjust="0"/>
  </p:normalViewPr>
  <p:slideViewPr>
    <p:cSldViewPr snapToGrid="0">
      <p:cViewPr>
        <p:scale>
          <a:sx n="80" d="100"/>
          <a:sy n="80" d="100"/>
        </p:scale>
        <p:origin x="-1524" y="-540"/>
      </p:cViewPr>
      <p:guideLst>
        <p:guide orient="horz" pos="2088"/>
        <p:guide pos="1152"/>
      </p:guideLst>
    </p:cSldViewPr>
  </p:slideViewPr>
  <p:notesTextViewPr>
    <p:cViewPr>
      <p:scale>
        <a:sx n="1" d="1"/>
        <a:sy n="1" d="1"/>
      </p:scale>
      <p:origin x="0" y="0"/>
    </p:cViewPr>
  </p:notesTextViewPr>
  <p:sorterViewPr>
    <p:cViewPr>
      <p:scale>
        <a:sx n="118" d="100"/>
        <a:sy n="118" d="100"/>
      </p:scale>
      <p:origin x="0" y="0"/>
    </p:cViewPr>
  </p:sorterViewPr>
  <p:notesViewPr>
    <p:cSldViewPr snapToGrid="0">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8E5CFB-8B04-4EEA-AC75-A66543647144}" type="doc">
      <dgm:prSet loTypeId="urn:microsoft.com/office/officeart/2005/8/layout/arrow2" loCatId="process" qsTypeId="urn:microsoft.com/office/officeart/2005/8/quickstyle/3d1" qsCatId="3D" csTypeId="urn:microsoft.com/office/officeart/2005/8/colors/colorful1" csCatId="colorful" phldr="1"/>
      <dgm:spPr/>
    </dgm:pt>
    <dgm:pt modelId="{954F966E-BEF6-4022-88DB-4815DF9BC9EA}">
      <dgm:prSet phldrT="[Text]" custT="1"/>
      <dgm:spPr/>
      <dgm:t>
        <a:bodyPr/>
        <a:lstStyle/>
        <a:p>
          <a:r>
            <a:rPr lang="en-US" sz="1400" dirty="0" smtClean="0"/>
            <a:t>DSRIP Plan – December 2014</a:t>
          </a:r>
          <a:endParaRPr lang="en-US" sz="1400" dirty="0"/>
        </a:p>
      </dgm:t>
    </dgm:pt>
    <dgm:pt modelId="{95335729-4991-45A8-87CB-D97A3114B414}" type="parTrans" cxnId="{40B38A3B-A927-47B0-A4B3-0FAD1367A293}">
      <dgm:prSet/>
      <dgm:spPr/>
      <dgm:t>
        <a:bodyPr/>
        <a:lstStyle/>
        <a:p>
          <a:endParaRPr lang="en-US"/>
        </a:p>
      </dgm:t>
    </dgm:pt>
    <dgm:pt modelId="{F5B4272B-B6EB-46B7-BD36-6E79CC31BB89}" type="sibTrans" cxnId="{40B38A3B-A927-47B0-A4B3-0FAD1367A293}">
      <dgm:prSet/>
      <dgm:spPr/>
      <dgm:t>
        <a:bodyPr/>
        <a:lstStyle/>
        <a:p>
          <a:endParaRPr lang="en-US"/>
        </a:p>
      </dgm:t>
    </dgm:pt>
    <dgm:pt modelId="{AE9C15A2-4F3B-4AAA-BABB-8D212736676F}">
      <dgm:prSet phldrT="[Text]" custT="1"/>
      <dgm:spPr/>
      <dgm:t>
        <a:bodyPr/>
        <a:lstStyle/>
        <a:p>
          <a:r>
            <a:rPr lang="en-US" sz="1400" dirty="0" smtClean="0"/>
            <a:t>Scale &amp; Speed – January 2015</a:t>
          </a:r>
          <a:endParaRPr lang="en-US" sz="1400" dirty="0"/>
        </a:p>
      </dgm:t>
    </dgm:pt>
    <dgm:pt modelId="{6D717625-B24F-4E80-B2B8-BF63C244FF3C}" type="parTrans" cxnId="{E1EB585C-F1AF-44C0-A389-49A7072986BD}">
      <dgm:prSet/>
      <dgm:spPr/>
      <dgm:t>
        <a:bodyPr/>
        <a:lstStyle/>
        <a:p>
          <a:endParaRPr lang="en-US"/>
        </a:p>
      </dgm:t>
    </dgm:pt>
    <dgm:pt modelId="{5CCA6A57-BEF6-49A6-8BE5-673C6CB300FF}" type="sibTrans" cxnId="{E1EB585C-F1AF-44C0-A389-49A7072986BD}">
      <dgm:prSet/>
      <dgm:spPr/>
      <dgm:t>
        <a:bodyPr/>
        <a:lstStyle/>
        <a:p>
          <a:endParaRPr lang="en-US"/>
        </a:p>
      </dgm:t>
    </dgm:pt>
    <dgm:pt modelId="{264DAEB4-3769-434E-9E0F-3F9E3E0BE2F9}">
      <dgm:prSet phldrT="[Text]" custT="1"/>
      <dgm:spPr/>
      <dgm:t>
        <a:bodyPr/>
        <a:lstStyle/>
        <a:p>
          <a:pPr algn="ctr"/>
          <a:endParaRPr lang="en-US" sz="1200" dirty="0" smtClean="0"/>
        </a:p>
        <a:p>
          <a:pPr algn="ctr"/>
          <a:r>
            <a:rPr lang="en-US" sz="1400" dirty="0" smtClean="0"/>
            <a:t>Actualization of Plans – </a:t>
          </a:r>
        </a:p>
        <a:p>
          <a:pPr algn="ctr"/>
          <a:r>
            <a:rPr lang="en-US" sz="1400" dirty="0" smtClean="0"/>
            <a:t>Begin April 1, 2015 </a:t>
          </a:r>
          <a:endParaRPr lang="en-US" sz="1400" dirty="0"/>
        </a:p>
      </dgm:t>
    </dgm:pt>
    <dgm:pt modelId="{D603D03E-0471-4717-8106-4ED222C92487}" type="parTrans" cxnId="{7B4487CE-CB82-46FD-9F27-D337DD8DC68A}">
      <dgm:prSet/>
      <dgm:spPr/>
      <dgm:t>
        <a:bodyPr/>
        <a:lstStyle/>
        <a:p>
          <a:endParaRPr lang="en-US"/>
        </a:p>
      </dgm:t>
    </dgm:pt>
    <dgm:pt modelId="{4B66AD29-6CC5-4B88-8AC4-CBD1BDA3A461}" type="sibTrans" cxnId="{7B4487CE-CB82-46FD-9F27-D337DD8DC68A}">
      <dgm:prSet/>
      <dgm:spPr/>
      <dgm:t>
        <a:bodyPr/>
        <a:lstStyle/>
        <a:p>
          <a:endParaRPr lang="en-US"/>
        </a:p>
      </dgm:t>
    </dgm:pt>
    <dgm:pt modelId="{BD8B0358-DE4D-43A0-BF3E-381FE348E8F5}">
      <dgm:prSet phldrT="[Text]" custT="1"/>
      <dgm:spPr/>
      <dgm:t>
        <a:bodyPr/>
        <a:lstStyle/>
        <a:p>
          <a:r>
            <a:rPr lang="en-US" sz="1400" dirty="0" smtClean="0"/>
            <a:t>Implementation Plan – April 2015</a:t>
          </a:r>
          <a:endParaRPr lang="en-US" sz="1400" dirty="0"/>
        </a:p>
      </dgm:t>
    </dgm:pt>
    <dgm:pt modelId="{8CF7D14A-53A8-43DF-B3C9-A0AF19122FF9}" type="parTrans" cxnId="{E6C341B0-B7AB-4400-B2C4-61B8695B7CDB}">
      <dgm:prSet/>
      <dgm:spPr/>
      <dgm:t>
        <a:bodyPr/>
        <a:lstStyle/>
        <a:p>
          <a:endParaRPr lang="en-US"/>
        </a:p>
      </dgm:t>
    </dgm:pt>
    <dgm:pt modelId="{0691754C-D1EA-4F2D-84D8-20482CCF13D2}" type="sibTrans" cxnId="{E6C341B0-B7AB-4400-B2C4-61B8695B7CDB}">
      <dgm:prSet/>
      <dgm:spPr/>
      <dgm:t>
        <a:bodyPr/>
        <a:lstStyle/>
        <a:p>
          <a:endParaRPr lang="en-US"/>
        </a:p>
      </dgm:t>
    </dgm:pt>
    <dgm:pt modelId="{7394A11B-AE46-4B91-B2BE-B75687018E5E}" type="pres">
      <dgm:prSet presAssocID="{238E5CFB-8B04-4EEA-AC75-A66543647144}" presName="arrowDiagram" presStyleCnt="0">
        <dgm:presLayoutVars>
          <dgm:chMax val="5"/>
          <dgm:dir/>
          <dgm:resizeHandles val="exact"/>
        </dgm:presLayoutVars>
      </dgm:prSet>
      <dgm:spPr/>
    </dgm:pt>
    <dgm:pt modelId="{811421D4-52EC-48FF-85D6-F43ECA27DDD5}" type="pres">
      <dgm:prSet presAssocID="{238E5CFB-8B04-4EEA-AC75-A66543647144}" presName="arrow" presStyleLbl="bgShp" presStyleIdx="0" presStyleCnt="1" custScaleX="124270"/>
      <dgm:spPr/>
    </dgm:pt>
    <dgm:pt modelId="{049F9E39-5B6B-41D4-A57D-5CA8942D1A8E}" type="pres">
      <dgm:prSet presAssocID="{238E5CFB-8B04-4EEA-AC75-A66543647144}" presName="arrowDiagram4" presStyleCnt="0"/>
      <dgm:spPr/>
    </dgm:pt>
    <dgm:pt modelId="{CE39F3F7-6639-4D7C-BA1A-1361862BEB69}" type="pres">
      <dgm:prSet presAssocID="{954F966E-BEF6-4022-88DB-4815DF9BC9EA}" presName="bullet4a" presStyleLbl="node1" presStyleIdx="0" presStyleCnt="4" custLinFactX="-200000" custLinFactNeighborX="-274415" custLinFactNeighborY="26356"/>
      <dgm:spPr/>
    </dgm:pt>
    <dgm:pt modelId="{43F58ED7-0B39-452B-9DCE-3E718701AFB3}" type="pres">
      <dgm:prSet presAssocID="{954F966E-BEF6-4022-88DB-4815DF9BC9EA}" presName="textBox4a" presStyleLbl="revTx" presStyleIdx="0" presStyleCnt="4" custScaleX="365594" custScaleY="32079" custLinFactNeighborX="85080" custLinFactNeighborY="-10188">
        <dgm:presLayoutVars>
          <dgm:bulletEnabled val="1"/>
        </dgm:presLayoutVars>
      </dgm:prSet>
      <dgm:spPr/>
      <dgm:t>
        <a:bodyPr/>
        <a:lstStyle/>
        <a:p>
          <a:endParaRPr lang="en-US"/>
        </a:p>
      </dgm:t>
    </dgm:pt>
    <dgm:pt modelId="{5E50B603-F86D-4CB5-B604-EBE9A911C552}" type="pres">
      <dgm:prSet presAssocID="{AE9C15A2-4F3B-4AAA-BABB-8D212736676F}" presName="bullet4b" presStyleLbl="node1" presStyleIdx="1" presStyleCnt="4" custLinFactNeighborX="-30310" custLinFactNeighborY="-20207"/>
      <dgm:spPr/>
    </dgm:pt>
    <dgm:pt modelId="{C0A684EE-F5B2-4C39-AA90-B422F5F7F8E1}" type="pres">
      <dgm:prSet presAssocID="{AE9C15A2-4F3B-4AAA-BABB-8D212736676F}" presName="textBox4b" presStyleLbl="revTx" presStyleIdx="1" presStyleCnt="4" custScaleX="291393" custScaleY="20766" custLinFactNeighborX="91893" custLinFactNeighborY="-14498">
        <dgm:presLayoutVars>
          <dgm:bulletEnabled val="1"/>
        </dgm:presLayoutVars>
      </dgm:prSet>
      <dgm:spPr/>
      <dgm:t>
        <a:bodyPr/>
        <a:lstStyle/>
        <a:p>
          <a:endParaRPr lang="en-US"/>
        </a:p>
      </dgm:t>
    </dgm:pt>
    <dgm:pt modelId="{234588A5-EE5E-4493-924B-2B391B75DAFB}" type="pres">
      <dgm:prSet presAssocID="{BD8B0358-DE4D-43A0-BF3E-381FE348E8F5}" presName="bullet4c" presStyleLbl="node1" presStyleIdx="2" presStyleCnt="4" custLinFactNeighborX="-26687" custLinFactNeighborY="22876"/>
      <dgm:spPr/>
    </dgm:pt>
    <dgm:pt modelId="{BD44BE42-E868-4169-996F-F2817140F0EF}" type="pres">
      <dgm:prSet presAssocID="{BD8B0358-DE4D-43A0-BF3E-381FE348E8F5}" presName="textBox4c" presStyleLbl="revTx" presStyleIdx="2" presStyleCnt="4" custScaleX="268473" custScaleY="18389" custLinFactNeighborX="74575" custLinFactNeighborY="-22481">
        <dgm:presLayoutVars>
          <dgm:bulletEnabled val="1"/>
        </dgm:presLayoutVars>
      </dgm:prSet>
      <dgm:spPr/>
      <dgm:t>
        <a:bodyPr/>
        <a:lstStyle/>
        <a:p>
          <a:endParaRPr lang="en-US"/>
        </a:p>
      </dgm:t>
    </dgm:pt>
    <dgm:pt modelId="{69D02E1E-EE53-4AC6-9C1B-733088B5FF20}" type="pres">
      <dgm:prSet presAssocID="{264DAEB4-3769-434E-9E0F-3F9E3E0BE2F9}" presName="bullet4d" presStyleLbl="node1" presStyleIdx="3" presStyleCnt="4" custLinFactX="200000" custLinFactNeighborX="225476" custLinFactNeighborY="-54074"/>
      <dgm:spPr/>
    </dgm:pt>
    <dgm:pt modelId="{9622E0CE-FD37-45BE-8FB3-C119653A4999}" type="pres">
      <dgm:prSet presAssocID="{264DAEB4-3769-434E-9E0F-3F9E3E0BE2F9}" presName="textBox4d" presStyleLbl="revTx" presStyleIdx="3" presStyleCnt="4" custScaleX="112031" custScaleY="65278" custLinFactX="81857" custLinFactNeighborX="100000" custLinFactNeighborY="-53432">
        <dgm:presLayoutVars>
          <dgm:bulletEnabled val="1"/>
        </dgm:presLayoutVars>
      </dgm:prSet>
      <dgm:spPr/>
      <dgm:t>
        <a:bodyPr/>
        <a:lstStyle/>
        <a:p>
          <a:endParaRPr lang="en-US"/>
        </a:p>
      </dgm:t>
    </dgm:pt>
  </dgm:ptLst>
  <dgm:cxnLst>
    <dgm:cxn modelId="{E1EB585C-F1AF-44C0-A389-49A7072986BD}" srcId="{238E5CFB-8B04-4EEA-AC75-A66543647144}" destId="{AE9C15A2-4F3B-4AAA-BABB-8D212736676F}" srcOrd="1" destOrd="0" parTransId="{6D717625-B24F-4E80-B2B8-BF63C244FF3C}" sibTransId="{5CCA6A57-BEF6-49A6-8BE5-673C6CB300FF}"/>
    <dgm:cxn modelId="{89173A5C-5BAF-44D4-82E7-C9746211CD2D}" type="presOf" srcId="{BD8B0358-DE4D-43A0-BF3E-381FE348E8F5}" destId="{BD44BE42-E868-4169-996F-F2817140F0EF}" srcOrd="0" destOrd="0" presId="urn:microsoft.com/office/officeart/2005/8/layout/arrow2"/>
    <dgm:cxn modelId="{B68B5736-9CFA-4DFB-8161-1FB6F08C1554}" type="presOf" srcId="{954F966E-BEF6-4022-88DB-4815DF9BC9EA}" destId="{43F58ED7-0B39-452B-9DCE-3E718701AFB3}" srcOrd="0" destOrd="0" presId="urn:microsoft.com/office/officeart/2005/8/layout/arrow2"/>
    <dgm:cxn modelId="{E6C341B0-B7AB-4400-B2C4-61B8695B7CDB}" srcId="{238E5CFB-8B04-4EEA-AC75-A66543647144}" destId="{BD8B0358-DE4D-43A0-BF3E-381FE348E8F5}" srcOrd="2" destOrd="0" parTransId="{8CF7D14A-53A8-43DF-B3C9-A0AF19122FF9}" sibTransId="{0691754C-D1EA-4F2D-84D8-20482CCF13D2}"/>
    <dgm:cxn modelId="{1DF4BCFE-BA51-49FC-A4E4-32964767F102}" type="presOf" srcId="{AE9C15A2-4F3B-4AAA-BABB-8D212736676F}" destId="{C0A684EE-F5B2-4C39-AA90-B422F5F7F8E1}" srcOrd="0" destOrd="0" presId="urn:microsoft.com/office/officeart/2005/8/layout/arrow2"/>
    <dgm:cxn modelId="{D50E62BE-325F-4D1E-A99B-E95AC358CEE3}" type="presOf" srcId="{264DAEB4-3769-434E-9E0F-3F9E3E0BE2F9}" destId="{9622E0CE-FD37-45BE-8FB3-C119653A4999}" srcOrd="0" destOrd="0" presId="urn:microsoft.com/office/officeart/2005/8/layout/arrow2"/>
    <dgm:cxn modelId="{40B38A3B-A927-47B0-A4B3-0FAD1367A293}" srcId="{238E5CFB-8B04-4EEA-AC75-A66543647144}" destId="{954F966E-BEF6-4022-88DB-4815DF9BC9EA}" srcOrd="0" destOrd="0" parTransId="{95335729-4991-45A8-87CB-D97A3114B414}" sibTransId="{F5B4272B-B6EB-46B7-BD36-6E79CC31BB89}"/>
    <dgm:cxn modelId="{81FEAE39-126F-4A9F-AF6F-01752C709539}" type="presOf" srcId="{238E5CFB-8B04-4EEA-AC75-A66543647144}" destId="{7394A11B-AE46-4B91-B2BE-B75687018E5E}" srcOrd="0" destOrd="0" presId="urn:microsoft.com/office/officeart/2005/8/layout/arrow2"/>
    <dgm:cxn modelId="{7B4487CE-CB82-46FD-9F27-D337DD8DC68A}" srcId="{238E5CFB-8B04-4EEA-AC75-A66543647144}" destId="{264DAEB4-3769-434E-9E0F-3F9E3E0BE2F9}" srcOrd="3" destOrd="0" parTransId="{D603D03E-0471-4717-8106-4ED222C92487}" sibTransId="{4B66AD29-6CC5-4B88-8AC4-CBD1BDA3A461}"/>
    <dgm:cxn modelId="{0BFEA1B1-0053-4020-BF9E-0687B2A5AA72}" type="presParOf" srcId="{7394A11B-AE46-4B91-B2BE-B75687018E5E}" destId="{811421D4-52EC-48FF-85D6-F43ECA27DDD5}" srcOrd="0" destOrd="0" presId="urn:microsoft.com/office/officeart/2005/8/layout/arrow2"/>
    <dgm:cxn modelId="{4ED2D94E-B33A-4F74-A5D4-059C5D5AF192}" type="presParOf" srcId="{7394A11B-AE46-4B91-B2BE-B75687018E5E}" destId="{049F9E39-5B6B-41D4-A57D-5CA8942D1A8E}" srcOrd="1" destOrd="0" presId="urn:microsoft.com/office/officeart/2005/8/layout/arrow2"/>
    <dgm:cxn modelId="{2C98BCB2-14D4-43CD-8305-23C11031AB6A}" type="presParOf" srcId="{049F9E39-5B6B-41D4-A57D-5CA8942D1A8E}" destId="{CE39F3F7-6639-4D7C-BA1A-1361862BEB69}" srcOrd="0" destOrd="0" presId="urn:microsoft.com/office/officeart/2005/8/layout/arrow2"/>
    <dgm:cxn modelId="{64885893-E06E-481E-82E9-B0C144655B97}" type="presParOf" srcId="{049F9E39-5B6B-41D4-A57D-5CA8942D1A8E}" destId="{43F58ED7-0B39-452B-9DCE-3E718701AFB3}" srcOrd="1" destOrd="0" presId="urn:microsoft.com/office/officeart/2005/8/layout/arrow2"/>
    <dgm:cxn modelId="{399BA37F-7E22-454D-B72D-1EA36F12765B}" type="presParOf" srcId="{049F9E39-5B6B-41D4-A57D-5CA8942D1A8E}" destId="{5E50B603-F86D-4CB5-B604-EBE9A911C552}" srcOrd="2" destOrd="0" presId="urn:microsoft.com/office/officeart/2005/8/layout/arrow2"/>
    <dgm:cxn modelId="{796F84FE-3B95-4FE4-9A38-2D06EFAA8B73}" type="presParOf" srcId="{049F9E39-5B6B-41D4-A57D-5CA8942D1A8E}" destId="{C0A684EE-F5B2-4C39-AA90-B422F5F7F8E1}" srcOrd="3" destOrd="0" presId="urn:microsoft.com/office/officeart/2005/8/layout/arrow2"/>
    <dgm:cxn modelId="{169FB56F-A5D0-4B21-B719-CA1D8EE12F6C}" type="presParOf" srcId="{049F9E39-5B6B-41D4-A57D-5CA8942D1A8E}" destId="{234588A5-EE5E-4493-924B-2B391B75DAFB}" srcOrd="4" destOrd="0" presId="urn:microsoft.com/office/officeart/2005/8/layout/arrow2"/>
    <dgm:cxn modelId="{2F754D02-72AF-4835-80CF-3F918FBF1F66}" type="presParOf" srcId="{049F9E39-5B6B-41D4-A57D-5CA8942D1A8E}" destId="{BD44BE42-E868-4169-996F-F2817140F0EF}" srcOrd="5" destOrd="0" presId="urn:microsoft.com/office/officeart/2005/8/layout/arrow2"/>
    <dgm:cxn modelId="{93D31FED-60C4-4470-9236-A3469D67E97F}" type="presParOf" srcId="{049F9E39-5B6B-41D4-A57D-5CA8942D1A8E}" destId="{69D02E1E-EE53-4AC6-9C1B-733088B5FF20}" srcOrd="6" destOrd="0" presId="urn:microsoft.com/office/officeart/2005/8/layout/arrow2"/>
    <dgm:cxn modelId="{6FCD76A1-58CC-4222-9159-2AD671670467}" type="presParOf" srcId="{049F9E39-5B6B-41D4-A57D-5CA8942D1A8E}" destId="{9622E0CE-FD37-45BE-8FB3-C119653A4999}"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421D4-52EC-48FF-85D6-F43ECA27DDD5}">
      <dsp:nvSpPr>
        <dsp:cNvPr id="0" name=""/>
        <dsp:cNvSpPr/>
      </dsp:nvSpPr>
      <dsp:spPr>
        <a:xfrm>
          <a:off x="1196171" y="0"/>
          <a:ext cx="6539005" cy="3288709"/>
        </a:xfrm>
        <a:prstGeom prst="swooshArrow">
          <a:avLst>
            <a:gd name="adj1" fmla="val 25000"/>
            <a:gd name="adj2" fmla="val 2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CE39F3F7-6639-4D7C-BA1A-1361862BEB69}">
      <dsp:nvSpPr>
        <dsp:cNvPr id="0" name=""/>
        <dsp:cNvSpPr/>
      </dsp:nvSpPr>
      <dsp:spPr>
        <a:xfrm>
          <a:off x="1778849" y="2477381"/>
          <a:ext cx="121024" cy="12102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3F58ED7-0B39-452B-9DCE-3E718701AFB3}">
      <dsp:nvSpPr>
        <dsp:cNvPr id="0" name=""/>
        <dsp:cNvSpPr/>
      </dsp:nvSpPr>
      <dsp:spPr>
        <a:xfrm>
          <a:off x="1984166" y="2692066"/>
          <a:ext cx="3289581" cy="251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128" tIns="0" rIns="0" bIns="0" numCol="1" spcCol="1270" anchor="t" anchorCtr="0">
          <a:noAutofit/>
        </a:bodyPr>
        <a:lstStyle/>
        <a:p>
          <a:pPr lvl="0" algn="l" defTabSz="622300">
            <a:lnSpc>
              <a:spcPct val="90000"/>
            </a:lnSpc>
            <a:spcBef>
              <a:spcPct val="0"/>
            </a:spcBef>
            <a:spcAft>
              <a:spcPct val="35000"/>
            </a:spcAft>
          </a:pPr>
          <a:r>
            <a:rPr lang="en-US" sz="1400" kern="1200" dirty="0" smtClean="0"/>
            <a:t>DSRIP Plan – December 2014</a:t>
          </a:r>
          <a:endParaRPr lang="en-US" sz="1400" kern="1200" dirty="0"/>
        </a:p>
      </dsp:txBody>
      <dsp:txXfrm>
        <a:off x="1984166" y="2692066"/>
        <a:ext cx="3289581" cy="251086"/>
      </dsp:txXfrm>
    </dsp:sp>
    <dsp:sp modelId="{5E50B603-F86D-4CB5-B604-EBE9A911C552}">
      <dsp:nvSpPr>
        <dsp:cNvPr id="0" name=""/>
        <dsp:cNvSpPr/>
      </dsp:nvSpPr>
      <dsp:spPr>
        <a:xfrm>
          <a:off x="3144276" y="1637999"/>
          <a:ext cx="210477" cy="210477"/>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0A684EE-F5B2-4C39-AA90-B422F5F7F8E1}">
      <dsp:nvSpPr>
        <dsp:cNvPr id="0" name=""/>
        <dsp:cNvSpPr/>
      </dsp:nvSpPr>
      <dsp:spPr>
        <a:xfrm>
          <a:off x="3271281" y="2163292"/>
          <a:ext cx="3219910" cy="312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28" tIns="0" rIns="0" bIns="0" numCol="1" spcCol="1270" anchor="t" anchorCtr="0">
          <a:noAutofit/>
        </a:bodyPr>
        <a:lstStyle/>
        <a:p>
          <a:pPr lvl="0" algn="l" defTabSz="622300">
            <a:lnSpc>
              <a:spcPct val="90000"/>
            </a:lnSpc>
            <a:spcBef>
              <a:spcPct val="0"/>
            </a:spcBef>
            <a:spcAft>
              <a:spcPct val="35000"/>
            </a:spcAft>
          </a:pPr>
          <a:r>
            <a:rPr lang="en-US" sz="1400" kern="1200" dirty="0" smtClean="0"/>
            <a:t>Scale &amp; Speed – January 2015</a:t>
          </a:r>
          <a:endParaRPr lang="en-US" sz="1400" kern="1200" dirty="0"/>
        </a:p>
      </dsp:txBody>
      <dsp:txXfrm>
        <a:off x="3271281" y="2163292"/>
        <a:ext cx="3219910" cy="312100"/>
      </dsp:txXfrm>
    </dsp:sp>
    <dsp:sp modelId="{234588A5-EE5E-4493-924B-2B391B75DAFB}">
      <dsp:nvSpPr>
        <dsp:cNvPr id="0" name=""/>
        <dsp:cNvSpPr/>
      </dsp:nvSpPr>
      <dsp:spPr>
        <a:xfrm>
          <a:off x="4225498" y="1180642"/>
          <a:ext cx="278882" cy="278882"/>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D44BE42-E868-4169-996F-F2817140F0EF}">
      <dsp:nvSpPr>
        <dsp:cNvPr id="0" name=""/>
        <dsp:cNvSpPr/>
      </dsp:nvSpPr>
      <dsp:spPr>
        <a:xfrm>
          <a:off x="4332604" y="1628718"/>
          <a:ext cx="2966643" cy="373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774" tIns="0" rIns="0" bIns="0" numCol="1" spcCol="1270" anchor="t" anchorCtr="0">
          <a:noAutofit/>
        </a:bodyPr>
        <a:lstStyle/>
        <a:p>
          <a:pPr lvl="0" algn="l" defTabSz="622300">
            <a:lnSpc>
              <a:spcPct val="90000"/>
            </a:lnSpc>
            <a:spcBef>
              <a:spcPct val="0"/>
            </a:spcBef>
            <a:spcAft>
              <a:spcPct val="35000"/>
            </a:spcAft>
          </a:pPr>
          <a:r>
            <a:rPr lang="en-US" sz="1400" kern="1200" dirty="0" smtClean="0"/>
            <a:t>Implementation Plan – April 2015</a:t>
          </a:r>
          <a:endParaRPr lang="en-US" sz="1400" kern="1200" dirty="0"/>
        </a:p>
      </dsp:txBody>
      <dsp:txXfrm>
        <a:off x="4332604" y="1628718"/>
        <a:ext cx="2966643" cy="373742"/>
      </dsp:txXfrm>
    </dsp:sp>
    <dsp:sp modelId="{69D02E1E-EE53-4AC6-9C1B-733088B5FF20}">
      <dsp:nvSpPr>
        <dsp:cNvPr id="0" name=""/>
        <dsp:cNvSpPr/>
      </dsp:nvSpPr>
      <dsp:spPr>
        <a:xfrm>
          <a:off x="7078687" y="541886"/>
          <a:ext cx="373597" cy="37359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622E0CE-FD37-45BE-8FB3-C119653A4999}">
      <dsp:nvSpPr>
        <dsp:cNvPr id="0" name=""/>
        <dsp:cNvSpPr/>
      </dsp:nvSpPr>
      <dsp:spPr>
        <a:xfrm>
          <a:off x="7618978" y="80148"/>
          <a:ext cx="1237949" cy="1539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7961" tIns="0" rIns="0" bIns="0" numCol="1" spcCol="1270" anchor="t" anchorCtr="0">
          <a:noAutofit/>
        </a:bodyPr>
        <a:lstStyle/>
        <a:p>
          <a:pPr lvl="0" algn="ctr" defTabSz="533400">
            <a:lnSpc>
              <a:spcPct val="90000"/>
            </a:lnSpc>
            <a:spcBef>
              <a:spcPct val="0"/>
            </a:spcBef>
            <a:spcAft>
              <a:spcPct val="35000"/>
            </a:spcAft>
          </a:pPr>
          <a:endParaRPr lang="en-US" sz="1200" kern="1200" dirty="0" smtClean="0"/>
        </a:p>
        <a:p>
          <a:pPr lvl="0" algn="ctr" defTabSz="533400">
            <a:lnSpc>
              <a:spcPct val="90000"/>
            </a:lnSpc>
            <a:spcBef>
              <a:spcPct val="0"/>
            </a:spcBef>
            <a:spcAft>
              <a:spcPct val="35000"/>
            </a:spcAft>
          </a:pPr>
          <a:r>
            <a:rPr lang="en-US" sz="1400" kern="1200" dirty="0" smtClean="0"/>
            <a:t>Actualization of Plans – </a:t>
          </a:r>
        </a:p>
        <a:p>
          <a:pPr lvl="0" algn="ctr" defTabSz="533400">
            <a:lnSpc>
              <a:spcPct val="90000"/>
            </a:lnSpc>
            <a:spcBef>
              <a:spcPct val="0"/>
            </a:spcBef>
            <a:spcAft>
              <a:spcPct val="35000"/>
            </a:spcAft>
          </a:pPr>
          <a:r>
            <a:rPr lang="en-US" sz="1400" kern="1200" dirty="0" smtClean="0"/>
            <a:t>Begin April 1, 2015 </a:t>
          </a:r>
          <a:endParaRPr lang="en-US" sz="1400" kern="1200" dirty="0"/>
        </a:p>
      </dsp:txBody>
      <dsp:txXfrm>
        <a:off x="7618978" y="80148"/>
        <a:ext cx="1237949" cy="153925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47415-A969-41FA-8691-50A4F77DBB42}" type="datetimeFigureOut">
              <a:rPr lang="en-US" smtClean="0"/>
              <a:pPr/>
              <a:t>3/13/2015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7EC273-9B33-4342-8ADC-15B9188AB206}" type="slidenum">
              <a:rPr lang="en-US" smtClean="0"/>
              <a:pPr/>
              <a:t>‹#›</a:t>
            </a:fld>
            <a:endParaRPr lang="en-US" dirty="0"/>
          </a:p>
        </p:txBody>
      </p:sp>
    </p:spTree>
    <p:extLst>
      <p:ext uri="{BB962C8B-B14F-4D97-AF65-F5344CB8AC3E}">
        <p14:creationId xmlns:p14="http://schemas.microsoft.com/office/powerpoint/2010/main" val="4143446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EC273-9B33-4342-8ADC-15B9188AB206}" type="slidenum">
              <a:rPr lang="en-US" smtClean="0"/>
              <a:t>3</a:t>
            </a:fld>
            <a:endParaRPr lang="en-US" dirty="0"/>
          </a:p>
        </p:txBody>
      </p:sp>
    </p:spTree>
    <p:extLst>
      <p:ext uri="{BB962C8B-B14F-4D97-AF65-F5344CB8AC3E}">
        <p14:creationId xmlns:p14="http://schemas.microsoft.com/office/powerpoint/2010/main" val="2978767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Call to partners for</a:t>
            </a:r>
            <a:r>
              <a:rPr lang="en-US" baseline="0" dirty="0" smtClean="0"/>
              <a:t> any information on providers who they recommend to be involved in our PPS / Explain the recruitment process for 4</a:t>
            </a:r>
            <a:r>
              <a:rPr lang="en-US" baseline="30000" dirty="0" smtClean="0"/>
              <a:t>th</a:t>
            </a:r>
            <a:r>
              <a:rPr lang="en-US" baseline="0" dirty="0" smtClean="0"/>
              <a:t> round</a:t>
            </a:r>
            <a:endParaRPr lang="en-US" dirty="0" smtClean="0"/>
          </a:p>
          <a:p>
            <a:r>
              <a:rPr lang="en-US" dirty="0" smtClean="0"/>
              <a:t>Attestation forms – communicate</a:t>
            </a:r>
            <a:r>
              <a:rPr lang="en-US" baseline="0" dirty="0" smtClean="0"/>
              <a:t> the process of how they will need to be signed </a:t>
            </a:r>
            <a:endParaRPr lang="en-US" dirty="0"/>
          </a:p>
        </p:txBody>
      </p:sp>
      <p:sp>
        <p:nvSpPr>
          <p:cNvPr id="4" name="Slide Number Placeholder 3"/>
          <p:cNvSpPr>
            <a:spLocks noGrp="1"/>
          </p:cNvSpPr>
          <p:nvPr>
            <p:ph type="sldNum" sz="quarter" idx="10"/>
          </p:nvPr>
        </p:nvSpPr>
        <p:spPr/>
        <p:txBody>
          <a:bodyPr/>
          <a:lstStyle/>
          <a:p>
            <a:fld id="{D97EC273-9B33-4342-8ADC-15B9188AB206}" type="slidenum">
              <a:rPr lang="en-US" smtClean="0"/>
              <a:pPr/>
              <a:t>5</a:t>
            </a:fld>
            <a:endParaRPr lang="en-US" dirty="0"/>
          </a:p>
        </p:txBody>
      </p:sp>
    </p:spTree>
    <p:extLst>
      <p:ext uri="{BB962C8B-B14F-4D97-AF65-F5344CB8AC3E}">
        <p14:creationId xmlns:p14="http://schemas.microsoft.com/office/powerpoint/2010/main" val="10618675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Minimal Color">
    <p:spTree>
      <p:nvGrpSpPr>
        <p:cNvPr id="1" name=""/>
        <p:cNvGrpSpPr/>
        <p:nvPr/>
      </p:nvGrpSpPr>
      <p:grpSpPr>
        <a:xfrm>
          <a:off x="0" y="0"/>
          <a:ext cx="0" cy="0"/>
          <a:chOff x="0" y="0"/>
          <a:chExt cx="0" cy="0"/>
        </a:xfrm>
      </p:grpSpPr>
      <p:pic>
        <p:nvPicPr>
          <p:cNvPr id="2" name="Picture 1" descr="Premier-PPT-blank_widescreen_1920x1080_master_tit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Subtitle 2"/>
          <p:cNvSpPr>
            <a:spLocks noGrp="1"/>
          </p:cNvSpPr>
          <p:nvPr>
            <p:ph type="subTitle" idx="1"/>
          </p:nvPr>
        </p:nvSpPr>
        <p:spPr>
          <a:xfrm>
            <a:off x="3632200" y="3600451"/>
            <a:ext cx="4521200" cy="430887"/>
          </a:xfrm>
        </p:spPr>
        <p:txBody>
          <a:bodyPr anchor="t" anchorCtr="0"/>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itle 7"/>
          <p:cNvSpPr>
            <a:spLocks noGrp="1"/>
          </p:cNvSpPr>
          <p:nvPr>
            <p:ph type="title"/>
          </p:nvPr>
        </p:nvSpPr>
        <p:spPr>
          <a:xfrm>
            <a:off x="3632200" y="2378501"/>
            <a:ext cx="4521200" cy="392415"/>
          </a:xfrm>
        </p:spPr>
        <p:txBody>
          <a:bodyPr anchor="t" anchorCtr="0"/>
          <a:lstStyle>
            <a:lvl1pPr>
              <a:defRPr>
                <a:solidFill>
                  <a:schemeClr val="tx1"/>
                </a:solidFill>
              </a:defRPr>
            </a:lvl1pPr>
          </a:lstStyle>
          <a:p>
            <a:r>
              <a:rPr lang="en-US" smtClean="0"/>
              <a:t>Click to edit Master title style</a:t>
            </a:r>
            <a:endParaRPr lang="en-US" dirty="0"/>
          </a:p>
        </p:txBody>
      </p:sp>
      <p:sp>
        <p:nvSpPr>
          <p:cNvPr id="5" name="Text Placeholder 4"/>
          <p:cNvSpPr>
            <a:spLocks noGrp="1"/>
          </p:cNvSpPr>
          <p:nvPr>
            <p:ph type="body" sz="quarter" idx="10" hasCustomPrompt="1"/>
          </p:nvPr>
        </p:nvSpPr>
        <p:spPr>
          <a:xfrm>
            <a:off x="3632200" y="4079572"/>
            <a:ext cx="1491368" cy="369332"/>
          </a:xfrm>
        </p:spPr>
        <p:txBody>
          <a:bodyPr/>
          <a:lstStyle>
            <a:lvl1pPr marL="0" indent="0">
              <a:buFontTx/>
              <a:buNone/>
              <a:defRPr sz="1800"/>
            </a:lvl1pPr>
          </a:lstStyle>
          <a:p>
            <a:pPr lvl="0"/>
            <a:r>
              <a:rPr lang="en-US" dirty="0" smtClean="0"/>
              <a:t>Date</a:t>
            </a:r>
            <a:endParaRPr lang="en-US" dirty="0"/>
          </a:p>
        </p:txBody>
      </p:sp>
    </p:spTree>
    <p:extLst>
      <p:ext uri="{BB962C8B-B14F-4D97-AF65-F5344CB8AC3E}">
        <p14:creationId xmlns:p14="http://schemas.microsoft.com/office/powerpoint/2010/main" val="38960400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1" descr="Premier-PPT-blank_widescreen_1920x1080_master_basi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Content Placeholder 2"/>
          <p:cNvSpPr>
            <a:spLocks noGrp="1"/>
          </p:cNvSpPr>
          <p:nvPr>
            <p:ph idx="1"/>
          </p:nvPr>
        </p:nvSpPr>
        <p:spPr>
          <a:xfrm>
            <a:off x="635000" y="927100"/>
            <a:ext cx="8229600" cy="1754326"/>
          </a:xfrm>
        </p:spPr>
        <p:txBody>
          <a:bodyPr/>
          <a:lstStyle>
            <a:lvl1pPr marL="285750" indent="-285750">
              <a:buFontTx/>
              <a:buBlip>
                <a:blip r:embed="rId3"/>
              </a:buBlip>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4"/>
          <p:cNvSpPr>
            <a:spLocks noGrp="1"/>
          </p:cNvSpPr>
          <p:nvPr>
            <p:ph type="title"/>
          </p:nvPr>
        </p:nvSpPr>
        <p:spPr>
          <a:xfrm>
            <a:off x="635000" y="97790"/>
            <a:ext cx="8229600" cy="486918"/>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7" name="TextBox 6"/>
          <p:cNvSpPr txBox="1"/>
          <p:nvPr userDrawn="1"/>
        </p:nvSpPr>
        <p:spPr>
          <a:xfrm>
            <a:off x="71120" y="4829810"/>
            <a:ext cx="381000" cy="338554"/>
          </a:xfrm>
          <a:prstGeom prst="rect">
            <a:avLst/>
          </a:prstGeom>
          <a:noFill/>
        </p:spPr>
        <p:txBody>
          <a:bodyPr wrap="square" rtlCol="0">
            <a:spAutoFit/>
          </a:bodyPr>
          <a:lstStyle/>
          <a:p>
            <a:pPr>
              <a:tabLst>
                <a:tab pos="230188" algn="l"/>
              </a:tabLst>
            </a:pPr>
            <a:fld id="{CA9CD2DD-40EA-47C8-83BA-F65037AC888D}" type="slidenum">
              <a:rPr lang="en-US" sz="800" smtClean="0">
                <a:solidFill>
                  <a:schemeClr val="tx1"/>
                </a:solidFill>
                <a:latin typeface="Arial" pitchFamily="34" charset="0"/>
                <a:cs typeface="Arial" pitchFamily="34" charset="0"/>
              </a:rPr>
              <a:pPr>
                <a:tabLst>
                  <a:tab pos="230188" algn="l"/>
                </a:tabLst>
              </a:pPr>
              <a:t>‹#›</a:t>
            </a:fld>
            <a:r>
              <a:rPr lang="en-US" sz="800" dirty="0" smtClean="0">
                <a:solidFill>
                  <a:schemeClr val="tx1"/>
                </a:solidFill>
                <a:latin typeface="Arial" pitchFamily="34" charset="0"/>
                <a:cs typeface="Arial" pitchFamily="34" charset="0"/>
              </a:rPr>
              <a:t>	</a:t>
            </a:r>
            <a:endParaRPr lang="en-US" sz="800" dirty="0">
              <a:solidFill>
                <a:schemeClr val="tx1"/>
              </a:solidFill>
              <a:latin typeface="Arial" pitchFamily="34" charset="0"/>
              <a:cs typeface="Arial" pitchFamily="34" charset="0"/>
            </a:endParaRPr>
          </a:p>
        </p:txBody>
      </p:sp>
      <p:sp>
        <p:nvSpPr>
          <p:cNvPr id="9" name="TextBox 8"/>
          <p:cNvSpPr txBox="1"/>
          <p:nvPr userDrawn="1"/>
        </p:nvSpPr>
        <p:spPr>
          <a:xfrm>
            <a:off x="6468534" y="4826000"/>
            <a:ext cx="2315103" cy="184666"/>
          </a:xfrm>
          <a:prstGeom prst="rect">
            <a:avLst/>
          </a:prstGeom>
          <a:noFill/>
        </p:spPr>
        <p:txBody>
          <a:bodyPr wrap="square" rtlCol="0">
            <a:spAutoFit/>
          </a:bodyPr>
          <a:lstStyle/>
          <a:p>
            <a:pPr algn="r"/>
            <a:r>
              <a:rPr lang="en-US" sz="600" kern="1200" dirty="0" smtClean="0">
                <a:solidFill>
                  <a:schemeClr val="tx1"/>
                </a:solidFill>
                <a:effectLst/>
                <a:latin typeface="Arial" pitchFamily="34" charset="0"/>
                <a:ea typeface="+mn-ea"/>
                <a:cs typeface="Arial" pitchFamily="34" charset="0"/>
              </a:rPr>
              <a:t>PROPRIETARY &amp; CONFIDENTIAL – © 2014 PREMIER, INC.</a:t>
            </a:r>
            <a:endParaRPr lang="en-US" sz="600" kern="1200" dirty="0">
              <a:solidFill>
                <a:schemeClr val="tx1"/>
              </a:solidFill>
              <a:effectLst/>
              <a:latin typeface="Arial" pitchFamily="34" charset="0"/>
              <a:ea typeface="+mn-ea"/>
              <a:cs typeface="Arial" pitchFamily="34" charset="0"/>
            </a:endParaRPr>
          </a:p>
        </p:txBody>
      </p:sp>
    </p:spTree>
    <p:extLst>
      <p:ext uri="{BB962C8B-B14F-4D97-AF65-F5344CB8AC3E}">
        <p14:creationId xmlns:p14="http://schemas.microsoft.com/office/powerpoint/2010/main" val="36109507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13" name="Picture 12" descr="Premier-PPT-blank_widescreen_1920x1080_master_basi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5" name="TextBox 14"/>
          <p:cNvSpPr txBox="1"/>
          <p:nvPr userDrawn="1"/>
        </p:nvSpPr>
        <p:spPr>
          <a:xfrm>
            <a:off x="6468534" y="4826000"/>
            <a:ext cx="2315103" cy="184666"/>
          </a:xfrm>
          <a:prstGeom prst="rect">
            <a:avLst/>
          </a:prstGeom>
          <a:noFill/>
        </p:spPr>
        <p:txBody>
          <a:bodyPr wrap="square" rtlCol="0">
            <a:spAutoFit/>
          </a:bodyPr>
          <a:lstStyle/>
          <a:p>
            <a:pPr algn="r"/>
            <a:r>
              <a:rPr lang="en-US" sz="600" kern="1200" dirty="0" smtClean="0">
                <a:solidFill>
                  <a:schemeClr val="tx1"/>
                </a:solidFill>
                <a:effectLst/>
                <a:latin typeface="Arial" pitchFamily="34" charset="0"/>
                <a:ea typeface="+mn-ea"/>
                <a:cs typeface="Arial" pitchFamily="34" charset="0"/>
              </a:rPr>
              <a:t>PROPRIETARY &amp; CONFIDENTIAL – © 2014 PREMIER, INC.</a:t>
            </a:r>
            <a:endParaRPr lang="en-US" sz="600" kern="1200" dirty="0">
              <a:solidFill>
                <a:schemeClr val="tx1"/>
              </a:solidFill>
              <a:effectLst/>
              <a:latin typeface="Arial" pitchFamily="34" charset="0"/>
              <a:ea typeface="+mn-ea"/>
              <a:cs typeface="Arial" pitchFamily="34" charset="0"/>
            </a:endParaRPr>
          </a:p>
        </p:txBody>
      </p:sp>
      <p:sp>
        <p:nvSpPr>
          <p:cNvPr id="8" name="Text Placeholder 2"/>
          <p:cNvSpPr>
            <a:spLocks noGrp="1"/>
          </p:cNvSpPr>
          <p:nvPr>
            <p:ph type="body" idx="1" hasCustomPrompt="1"/>
          </p:nvPr>
        </p:nvSpPr>
        <p:spPr>
          <a:xfrm>
            <a:off x="762000" y="2028405"/>
            <a:ext cx="7772400" cy="461665"/>
          </a:xfrm>
        </p:spPr>
        <p:txBody>
          <a:bodyPr anchor="t" anchorCtr="0"/>
          <a:lstStyle>
            <a:lvl1pPr marL="0" indent="0">
              <a:buNone/>
              <a:defRPr sz="2400" b="1"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Header</a:t>
            </a:r>
          </a:p>
        </p:txBody>
      </p:sp>
    </p:spTree>
    <p:extLst>
      <p:ext uri="{BB962C8B-B14F-4D97-AF65-F5344CB8AC3E}">
        <p14:creationId xmlns:p14="http://schemas.microsoft.com/office/powerpoint/2010/main" val="598337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descr="Premier-PPT-blank_widescreen_1920x1080_master_basi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0" name="TextBox 9"/>
          <p:cNvSpPr txBox="1"/>
          <p:nvPr userDrawn="1"/>
        </p:nvSpPr>
        <p:spPr>
          <a:xfrm>
            <a:off x="6468534" y="4826000"/>
            <a:ext cx="2315103" cy="184666"/>
          </a:xfrm>
          <a:prstGeom prst="rect">
            <a:avLst/>
          </a:prstGeom>
          <a:noFill/>
        </p:spPr>
        <p:txBody>
          <a:bodyPr wrap="square" rtlCol="0">
            <a:spAutoFit/>
          </a:bodyPr>
          <a:lstStyle/>
          <a:p>
            <a:pPr algn="r"/>
            <a:r>
              <a:rPr lang="en-US" sz="600" kern="1200" dirty="0" smtClean="0">
                <a:solidFill>
                  <a:schemeClr val="tx1"/>
                </a:solidFill>
                <a:effectLst/>
                <a:latin typeface="Arial" pitchFamily="34" charset="0"/>
                <a:ea typeface="+mn-ea"/>
                <a:cs typeface="Arial" pitchFamily="34" charset="0"/>
              </a:rPr>
              <a:t>PROPRIETARY &amp; CONFIDENTIAL – © 2014 PREMIER, INC.</a:t>
            </a:r>
            <a:endParaRPr lang="en-US" sz="600" kern="1200" dirty="0">
              <a:solidFill>
                <a:schemeClr val="tx1"/>
              </a:solidFill>
              <a:effectLst/>
              <a:latin typeface="Arial" pitchFamily="34" charset="0"/>
              <a:ea typeface="+mn-ea"/>
              <a:cs typeface="Arial" pitchFamily="34" charset="0"/>
            </a:endParaRPr>
          </a:p>
        </p:txBody>
      </p:sp>
      <p:sp>
        <p:nvSpPr>
          <p:cNvPr id="3" name="Content Placeholder 2"/>
          <p:cNvSpPr>
            <a:spLocks noGrp="1"/>
          </p:cNvSpPr>
          <p:nvPr>
            <p:ph sz="half" idx="1"/>
          </p:nvPr>
        </p:nvSpPr>
        <p:spPr>
          <a:xfrm>
            <a:off x="619760" y="929640"/>
            <a:ext cx="4038600" cy="2271391"/>
          </a:xfrm>
        </p:spPr>
        <p:txBody>
          <a:bodyPr/>
          <a:lstStyle>
            <a:lvl1pPr marL="287338" indent="-287338">
              <a:buFontTx/>
              <a:buBlip>
                <a:blip r:embed="rId3"/>
              </a:buBlip>
              <a:defRPr sz="2400">
                <a:solidFill>
                  <a:schemeClr val="tx1"/>
                </a:solidFill>
                <a:latin typeface="Arial" pitchFamily="34" charset="0"/>
                <a:cs typeface="Arial" pitchFamily="34" charset="0"/>
              </a:defRPr>
            </a:lvl1pPr>
            <a:lvl2pPr>
              <a:defRPr sz="2200">
                <a:solidFill>
                  <a:schemeClr val="tx1"/>
                </a:solidFill>
                <a:latin typeface="Arial" pitchFamily="34" charset="0"/>
                <a:cs typeface="Arial" pitchFamily="34" charset="0"/>
              </a:defRPr>
            </a:lvl2pPr>
            <a:lvl3pPr>
              <a:defRPr sz="2000">
                <a:solidFill>
                  <a:schemeClr val="tx1"/>
                </a:solidFill>
                <a:latin typeface="Arial" pitchFamily="34" charset="0"/>
                <a:cs typeface="Arial" pitchFamily="34" charset="0"/>
              </a:defRPr>
            </a:lvl3pPr>
            <a:lvl4pPr>
              <a:defRPr sz="1800">
                <a:solidFill>
                  <a:schemeClr val="tx1"/>
                </a:solidFill>
                <a:latin typeface="Arial" pitchFamily="34" charset="0"/>
                <a:cs typeface="Arial" pitchFamily="34" charset="0"/>
              </a:defRPr>
            </a:lvl4pPr>
            <a:lvl5pPr>
              <a:defRPr sz="1800">
                <a:solidFill>
                  <a:schemeClr val="tx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10760" y="929640"/>
            <a:ext cx="4038600" cy="2271391"/>
          </a:xfrm>
        </p:spPr>
        <p:txBody>
          <a:bodyPr/>
          <a:lstStyle>
            <a:lvl1pPr marL="287338" indent="-287338">
              <a:buFontTx/>
              <a:buBlip>
                <a:blip r:embed="rId3"/>
              </a:buBlip>
              <a:defRPr sz="2400">
                <a:solidFill>
                  <a:schemeClr val="tx1"/>
                </a:solidFill>
                <a:latin typeface="Arial" pitchFamily="34" charset="0"/>
                <a:cs typeface="Arial" pitchFamily="34" charset="0"/>
              </a:defRPr>
            </a:lvl1pPr>
            <a:lvl2pPr>
              <a:defRPr sz="2200">
                <a:solidFill>
                  <a:schemeClr val="tx1"/>
                </a:solidFill>
                <a:latin typeface="Arial" pitchFamily="34" charset="0"/>
                <a:cs typeface="Arial" pitchFamily="34" charset="0"/>
              </a:defRPr>
            </a:lvl2pPr>
            <a:lvl3pPr>
              <a:defRPr sz="2000">
                <a:solidFill>
                  <a:schemeClr val="tx1"/>
                </a:solidFill>
                <a:latin typeface="Arial" pitchFamily="34" charset="0"/>
                <a:cs typeface="Arial" pitchFamily="34" charset="0"/>
              </a:defRPr>
            </a:lvl3pPr>
            <a:lvl4pPr>
              <a:defRPr sz="1800">
                <a:solidFill>
                  <a:schemeClr val="tx1"/>
                </a:solidFill>
                <a:latin typeface="Arial" pitchFamily="34" charset="0"/>
                <a:cs typeface="Arial" pitchFamily="34" charset="0"/>
              </a:defRPr>
            </a:lvl4pPr>
            <a:lvl5pPr>
              <a:defRPr sz="1800">
                <a:solidFill>
                  <a:schemeClr val="tx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Box 7"/>
          <p:cNvSpPr txBox="1"/>
          <p:nvPr userDrawn="1"/>
        </p:nvSpPr>
        <p:spPr>
          <a:xfrm>
            <a:off x="142240" y="4809490"/>
            <a:ext cx="381000" cy="338554"/>
          </a:xfrm>
          <a:prstGeom prst="rect">
            <a:avLst/>
          </a:prstGeom>
          <a:noFill/>
        </p:spPr>
        <p:txBody>
          <a:bodyPr wrap="square" rtlCol="0">
            <a:spAutoFit/>
          </a:bodyPr>
          <a:lstStyle/>
          <a:p>
            <a:pPr>
              <a:tabLst>
                <a:tab pos="230188" algn="l"/>
              </a:tabLst>
            </a:pPr>
            <a:fld id="{CA9CD2DD-40EA-47C8-83BA-F65037AC888D}" type="slidenum">
              <a:rPr lang="en-US" sz="800" smtClean="0">
                <a:solidFill>
                  <a:schemeClr val="tx1"/>
                </a:solidFill>
                <a:latin typeface="Arial" pitchFamily="34" charset="0"/>
                <a:cs typeface="Arial" pitchFamily="34" charset="0"/>
              </a:rPr>
              <a:pPr>
                <a:tabLst>
                  <a:tab pos="230188" algn="l"/>
                </a:tabLst>
              </a:pPr>
              <a:t>‹#›</a:t>
            </a:fld>
            <a:r>
              <a:rPr lang="en-US" sz="800" dirty="0" smtClean="0">
                <a:solidFill>
                  <a:schemeClr val="tx1"/>
                </a:solidFill>
                <a:latin typeface="Arial" pitchFamily="34" charset="0"/>
                <a:cs typeface="Arial" pitchFamily="34" charset="0"/>
              </a:rPr>
              <a:t>	</a:t>
            </a:r>
            <a:endParaRPr lang="en-US" sz="800" dirty="0">
              <a:solidFill>
                <a:schemeClr val="tx1"/>
              </a:solidFill>
              <a:latin typeface="Arial" pitchFamily="34" charset="0"/>
              <a:cs typeface="Arial" pitchFamily="34" charset="0"/>
            </a:endParaRPr>
          </a:p>
        </p:txBody>
      </p:sp>
      <p:sp>
        <p:nvSpPr>
          <p:cNvPr id="12" name="Title 4"/>
          <p:cNvSpPr>
            <a:spLocks noGrp="1"/>
          </p:cNvSpPr>
          <p:nvPr>
            <p:ph type="title"/>
          </p:nvPr>
        </p:nvSpPr>
        <p:spPr>
          <a:xfrm>
            <a:off x="635000" y="97790"/>
            <a:ext cx="8229600" cy="486918"/>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7730862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Premier-PPT-blank_widescreen_1920x1080_master_basi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6" name="TextBox 15"/>
          <p:cNvSpPr txBox="1"/>
          <p:nvPr userDrawn="1"/>
        </p:nvSpPr>
        <p:spPr>
          <a:xfrm>
            <a:off x="71120" y="4829810"/>
            <a:ext cx="381000" cy="338554"/>
          </a:xfrm>
          <a:prstGeom prst="rect">
            <a:avLst/>
          </a:prstGeom>
          <a:noFill/>
        </p:spPr>
        <p:txBody>
          <a:bodyPr wrap="square" rtlCol="0">
            <a:spAutoFit/>
          </a:bodyPr>
          <a:lstStyle/>
          <a:p>
            <a:pPr>
              <a:tabLst>
                <a:tab pos="230188" algn="l"/>
              </a:tabLst>
            </a:pPr>
            <a:fld id="{CA9CD2DD-40EA-47C8-83BA-F65037AC888D}" type="slidenum">
              <a:rPr lang="en-US" sz="800" smtClean="0">
                <a:solidFill>
                  <a:schemeClr val="tx1"/>
                </a:solidFill>
                <a:latin typeface="Arial" pitchFamily="34" charset="0"/>
                <a:cs typeface="Arial" pitchFamily="34" charset="0"/>
              </a:rPr>
              <a:pPr>
                <a:tabLst>
                  <a:tab pos="230188" algn="l"/>
                </a:tabLst>
              </a:pPr>
              <a:t>‹#›</a:t>
            </a:fld>
            <a:r>
              <a:rPr lang="en-US" sz="800" dirty="0" smtClean="0">
                <a:solidFill>
                  <a:schemeClr val="tx1"/>
                </a:solidFill>
                <a:latin typeface="Arial" pitchFamily="34" charset="0"/>
                <a:cs typeface="Arial" pitchFamily="34" charset="0"/>
              </a:rPr>
              <a:t>	</a:t>
            </a:r>
            <a:endParaRPr lang="en-US" sz="800" dirty="0">
              <a:solidFill>
                <a:schemeClr val="tx1"/>
              </a:solidFill>
              <a:latin typeface="Arial" pitchFamily="34" charset="0"/>
              <a:cs typeface="Arial" pitchFamily="34" charset="0"/>
            </a:endParaRPr>
          </a:p>
        </p:txBody>
      </p:sp>
      <p:sp>
        <p:nvSpPr>
          <p:cNvPr id="17" name="TextBox 16"/>
          <p:cNvSpPr txBox="1"/>
          <p:nvPr userDrawn="1"/>
        </p:nvSpPr>
        <p:spPr>
          <a:xfrm>
            <a:off x="6468534" y="4826000"/>
            <a:ext cx="2315103" cy="184666"/>
          </a:xfrm>
          <a:prstGeom prst="rect">
            <a:avLst/>
          </a:prstGeom>
          <a:noFill/>
        </p:spPr>
        <p:txBody>
          <a:bodyPr wrap="square" rtlCol="0">
            <a:spAutoFit/>
          </a:bodyPr>
          <a:lstStyle/>
          <a:p>
            <a:pPr algn="r"/>
            <a:r>
              <a:rPr lang="en-US" sz="600" kern="1200" dirty="0" smtClean="0">
                <a:solidFill>
                  <a:schemeClr val="tx1"/>
                </a:solidFill>
                <a:effectLst/>
                <a:latin typeface="Arial" pitchFamily="34" charset="0"/>
                <a:ea typeface="+mn-ea"/>
                <a:cs typeface="Arial" pitchFamily="34" charset="0"/>
              </a:rPr>
              <a:t>PROPRIETARY &amp; CONFIDENTIAL – © 2014 PREMIER, INC.</a:t>
            </a:r>
            <a:endParaRPr lang="en-US" sz="600" kern="1200" dirty="0">
              <a:solidFill>
                <a:schemeClr val="tx1"/>
              </a:solidFill>
              <a:effectLst/>
              <a:latin typeface="Arial" pitchFamily="34" charset="0"/>
              <a:ea typeface="+mn-ea"/>
              <a:cs typeface="Arial" pitchFamily="34" charset="0"/>
            </a:endParaRPr>
          </a:p>
        </p:txBody>
      </p:sp>
      <p:sp>
        <p:nvSpPr>
          <p:cNvPr id="3" name="Text Placeholder 2"/>
          <p:cNvSpPr>
            <a:spLocks noGrp="1"/>
          </p:cNvSpPr>
          <p:nvPr>
            <p:ph type="body" idx="1"/>
          </p:nvPr>
        </p:nvSpPr>
        <p:spPr>
          <a:xfrm>
            <a:off x="620478" y="985979"/>
            <a:ext cx="4040188" cy="769441"/>
          </a:xfrm>
        </p:spPr>
        <p:txBody>
          <a:bodyPr anchor="b"/>
          <a:lstStyle>
            <a:lvl1pPr marL="0" indent="0">
              <a:buNone/>
              <a:defRPr sz="2200" b="1">
                <a:solidFill>
                  <a:schemeClr val="tx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0478" y="1755420"/>
            <a:ext cx="4040188" cy="2062103"/>
          </a:xfrm>
        </p:spPr>
        <p:txBody>
          <a:bodyPr/>
          <a:lstStyle>
            <a:lvl1pPr marL="287338" indent="-287338">
              <a:buFontTx/>
              <a:buBlip>
                <a:blip r:embed="rId3"/>
              </a:buBlip>
              <a:defRPr sz="2200">
                <a:solidFill>
                  <a:schemeClr val="tx1"/>
                </a:solidFill>
                <a:latin typeface="Arial" pitchFamily="34" charset="0"/>
                <a:cs typeface="Arial" pitchFamily="34" charset="0"/>
              </a:defRPr>
            </a:lvl1pPr>
            <a:lvl2pPr>
              <a:defRPr sz="2000">
                <a:solidFill>
                  <a:schemeClr val="tx1"/>
                </a:solidFill>
                <a:latin typeface="Arial" pitchFamily="34" charset="0"/>
                <a:cs typeface="Arial" pitchFamily="34" charset="0"/>
              </a:defRPr>
            </a:lvl2pPr>
            <a:lvl3pPr>
              <a:defRPr sz="18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8304" y="985979"/>
            <a:ext cx="4041775" cy="769441"/>
          </a:xfrm>
        </p:spPr>
        <p:txBody>
          <a:bodyPr anchor="b"/>
          <a:lstStyle>
            <a:lvl1pPr marL="0" indent="0">
              <a:buNone/>
              <a:defRPr sz="2200" b="1">
                <a:solidFill>
                  <a:schemeClr val="tx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8304" y="1755420"/>
            <a:ext cx="4041775" cy="2062103"/>
          </a:xfrm>
        </p:spPr>
        <p:txBody>
          <a:bodyPr/>
          <a:lstStyle>
            <a:lvl1pPr marL="287338" indent="-287338">
              <a:buFontTx/>
              <a:buBlip>
                <a:blip r:embed="rId3"/>
              </a:buBlip>
              <a:defRPr sz="2200">
                <a:solidFill>
                  <a:schemeClr val="tx1"/>
                </a:solidFill>
                <a:latin typeface="Arial" pitchFamily="34" charset="0"/>
                <a:cs typeface="Arial" pitchFamily="34" charset="0"/>
              </a:defRPr>
            </a:lvl1pPr>
            <a:lvl2pPr>
              <a:defRPr sz="2000">
                <a:solidFill>
                  <a:schemeClr val="tx1"/>
                </a:solidFill>
                <a:latin typeface="Arial" pitchFamily="34" charset="0"/>
                <a:cs typeface="Arial" pitchFamily="34" charset="0"/>
              </a:defRPr>
            </a:lvl2pPr>
            <a:lvl3pPr>
              <a:defRPr sz="1800">
                <a:solidFill>
                  <a:schemeClr val="tx1"/>
                </a:solidFill>
                <a:latin typeface="Arial" pitchFamily="34" charset="0"/>
                <a:cs typeface="Arial" pitchFamily="34" charset="0"/>
              </a:defRPr>
            </a:lvl3pPr>
            <a:lvl4pPr>
              <a:defRPr sz="1600">
                <a:solidFill>
                  <a:schemeClr val="tx1"/>
                </a:solidFill>
                <a:latin typeface="Arial" pitchFamily="34" charset="0"/>
                <a:cs typeface="Arial" pitchFamily="34" charset="0"/>
              </a:defRPr>
            </a:lvl4pPr>
            <a:lvl5pPr>
              <a:defRPr sz="1600">
                <a:solidFill>
                  <a:schemeClr val="tx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itle 4"/>
          <p:cNvSpPr>
            <a:spLocks noGrp="1"/>
          </p:cNvSpPr>
          <p:nvPr>
            <p:ph type="title"/>
          </p:nvPr>
        </p:nvSpPr>
        <p:spPr>
          <a:xfrm>
            <a:off x="635000" y="97790"/>
            <a:ext cx="8229600" cy="486918"/>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1105360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Premier-PPT-blank_widescreen_1920x1080_master_basi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35000" y="85090"/>
            <a:ext cx="8229600" cy="486918"/>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6" name="TextBox 5"/>
          <p:cNvSpPr txBox="1"/>
          <p:nvPr userDrawn="1"/>
        </p:nvSpPr>
        <p:spPr>
          <a:xfrm>
            <a:off x="25400" y="4819650"/>
            <a:ext cx="381000" cy="338554"/>
          </a:xfrm>
          <a:prstGeom prst="rect">
            <a:avLst/>
          </a:prstGeom>
          <a:noFill/>
        </p:spPr>
        <p:txBody>
          <a:bodyPr wrap="square" rtlCol="0">
            <a:spAutoFit/>
          </a:bodyPr>
          <a:lstStyle/>
          <a:p>
            <a:pPr>
              <a:tabLst>
                <a:tab pos="230188" algn="l"/>
              </a:tabLst>
            </a:pPr>
            <a:fld id="{CA9CD2DD-40EA-47C8-83BA-F65037AC888D}" type="slidenum">
              <a:rPr lang="en-US" sz="800" smtClean="0">
                <a:solidFill>
                  <a:schemeClr val="tx1"/>
                </a:solidFill>
                <a:latin typeface="Arial" pitchFamily="34" charset="0"/>
                <a:cs typeface="Arial" pitchFamily="34" charset="0"/>
              </a:rPr>
              <a:pPr>
                <a:tabLst>
                  <a:tab pos="230188" algn="l"/>
                </a:tabLst>
              </a:pPr>
              <a:t>‹#›</a:t>
            </a:fld>
            <a:r>
              <a:rPr lang="en-US" sz="800" dirty="0" smtClean="0">
                <a:solidFill>
                  <a:schemeClr val="tx1"/>
                </a:solidFill>
                <a:latin typeface="Arial" pitchFamily="34" charset="0"/>
                <a:cs typeface="Arial" pitchFamily="34" charset="0"/>
              </a:rPr>
              <a:t>	</a:t>
            </a:r>
            <a:endParaRPr lang="en-US" sz="800" dirty="0">
              <a:solidFill>
                <a:schemeClr val="tx1"/>
              </a:solidFill>
              <a:latin typeface="Arial" pitchFamily="34" charset="0"/>
              <a:cs typeface="Arial" pitchFamily="34" charset="0"/>
            </a:endParaRPr>
          </a:p>
        </p:txBody>
      </p:sp>
      <p:sp>
        <p:nvSpPr>
          <p:cNvPr id="8" name="TextBox 7"/>
          <p:cNvSpPr txBox="1"/>
          <p:nvPr userDrawn="1"/>
        </p:nvSpPr>
        <p:spPr>
          <a:xfrm>
            <a:off x="6493934" y="4826000"/>
            <a:ext cx="2315103" cy="184666"/>
          </a:xfrm>
          <a:prstGeom prst="rect">
            <a:avLst/>
          </a:prstGeom>
          <a:noFill/>
        </p:spPr>
        <p:txBody>
          <a:bodyPr wrap="square" rtlCol="0">
            <a:spAutoFit/>
          </a:bodyPr>
          <a:lstStyle/>
          <a:p>
            <a:pPr algn="r"/>
            <a:r>
              <a:rPr lang="en-US" sz="600" kern="1200" dirty="0" smtClean="0">
                <a:solidFill>
                  <a:schemeClr val="tx1"/>
                </a:solidFill>
                <a:effectLst/>
                <a:latin typeface="Arial" pitchFamily="34" charset="0"/>
                <a:ea typeface="+mn-ea"/>
                <a:cs typeface="Arial" pitchFamily="34" charset="0"/>
              </a:rPr>
              <a:t>PROPRIETARY &amp; CONFIDENTIAL – © 2014 PREMIER, INC.</a:t>
            </a:r>
            <a:endParaRPr lang="en-US" sz="600" kern="1200" dirty="0">
              <a:solidFill>
                <a:schemeClr val="tx1"/>
              </a:solidFill>
              <a:effectLst/>
              <a:latin typeface="Arial" pitchFamily="34" charset="0"/>
              <a:ea typeface="+mn-ea"/>
              <a:cs typeface="Arial" pitchFamily="34" charset="0"/>
            </a:endParaRPr>
          </a:p>
        </p:txBody>
      </p:sp>
    </p:spTree>
    <p:extLst>
      <p:ext uri="{BB962C8B-B14F-4D97-AF65-F5344CB8AC3E}">
        <p14:creationId xmlns:p14="http://schemas.microsoft.com/office/powerpoint/2010/main" val="10775198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3" name="Picture 12" descr="Premier-PPT-blank_widescreen_1920x1080_master_basi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4" name="TextBox 13"/>
          <p:cNvSpPr txBox="1"/>
          <p:nvPr userDrawn="1"/>
        </p:nvSpPr>
        <p:spPr>
          <a:xfrm>
            <a:off x="71120" y="4829810"/>
            <a:ext cx="381000" cy="338554"/>
          </a:xfrm>
          <a:prstGeom prst="rect">
            <a:avLst/>
          </a:prstGeom>
          <a:noFill/>
        </p:spPr>
        <p:txBody>
          <a:bodyPr wrap="square" rtlCol="0">
            <a:spAutoFit/>
          </a:bodyPr>
          <a:lstStyle/>
          <a:p>
            <a:pPr>
              <a:tabLst>
                <a:tab pos="230188" algn="l"/>
              </a:tabLst>
            </a:pPr>
            <a:fld id="{CA9CD2DD-40EA-47C8-83BA-F65037AC888D}" type="slidenum">
              <a:rPr lang="en-US" sz="800" smtClean="0">
                <a:solidFill>
                  <a:schemeClr val="tx1"/>
                </a:solidFill>
                <a:latin typeface="Arial" pitchFamily="34" charset="0"/>
                <a:cs typeface="Arial" pitchFamily="34" charset="0"/>
              </a:rPr>
              <a:pPr>
                <a:tabLst>
                  <a:tab pos="230188" algn="l"/>
                </a:tabLst>
              </a:pPr>
              <a:t>‹#›</a:t>
            </a:fld>
            <a:r>
              <a:rPr lang="en-US" sz="800" dirty="0" smtClean="0">
                <a:solidFill>
                  <a:schemeClr val="tx1"/>
                </a:solidFill>
                <a:latin typeface="Arial" pitchFamily="34" charset="0"/>
                <a:cs typeface="Arial" pitchFamily="34" charset="0"/>
              </a:rPr>
              <a:t>	</a:t>
            </a:r>
            <a:endParaRPr lang="en-US" sz="800" dirty="0">
              <a:solidFill>
                <a:schemeClr val="tx1"/>
              </a:solidFill>
              <a:latin typeface="Arial" pitchFamily="34" charset="0"/>
              <a:cs typeface="Arial" pitchFamily="34" charset="0"/>
            </a:endParaRPr>
          </a:p>
        </p:txBody>
      </p:sp>
      <p:sp>
        <p:nvSpPr>
          <p:cNvPr id="15" name="TextBox 14"/>
          <p:cNvSpPr txBox="1"/>
          <p:nvPr userDrawn="1"/>
        </p:nvSpPr>
        <p:spPr>
          <a:xfrm>
            <a:off x="6468534" y="4826000"/>
            <a:ext cx="2315103" cy="184666"/>
          </a:xfrm>
          <a:prstGeom prst="rect">
            <a:avLst/>
          </a:prstGeom>
          <a:noFill/>
        </p:spPr>
        <p:txBody>
          <a:bodyPr wrap="square" rtlCol="0">
            <a:spAutoFit/>
          </a:bodyPr>
          <a:lstStyle/>
          <a:p>
            <a:pPr algn="r"/>
            <a:r>
              <a:rPr lang="en-US" sz="600" kern="1200" dirty="0" smtClean="0">
                <a:solidFill>
                  <a:schemeClr val="tx1"/>
                </a:solidFill>
                <a:effectLst/>
                <a:latin typeface="Arial" pitchFamily="34" charset="0"/>
                <a:ea typeface="+mn-ea"/>
                <a:cs typeface="Arial" pitchFamily="34" charset="0"/>
              </a:rPr>
              <a:t>PROPRIETARY &amp; CONFIDENTIAL – © 2014 PREMIER, INC.</a:t>
            </a:r>
            <a:endParaRPr lang="en-US" sz="600" kern="1200" dirty="0">
              <a:solidFill>
                <a:schemeClr val="tx1"/>
              </a:solidFill>
              <a:effectLst/>
              <a:latin typeface="Arial" pitchFamily="34" charset="0"/>
              <a:ea typeface="+mn-ea"/>
              <a:cs typeface="Arial" pitchFamily="34" charset="0"/>
            </a:endParaRPr>
          </a:p>
        </p:txBody>
      </p:sp>
      <p:sp>
        <p:nvSpPr>
          <p:cNvPr id="2" name="Title 1"/>
          <p:cNvSpPr>
            <a:spLocks noGrp="1"/>
          </p:cNvSpPr>
          <p:nvPr>
            <p:ph type="title"/>
          </p:nvPr>
        </p:nvSpPr>
        <p:spPr>
          <a:xfrm>
            <a:off x="1792288" y="3600450"/>
            <a:ext cx="5486400" cy="425054"/>
          </a:xfrm>
        </p:spPr>
        <p:txBody>
          <a:bodyPr anchor="b"/>
          <a:lstStyle>
            <a:lvl1pPr algn="l">
              <a:defRPr sz="2000" b="1">
                <a:solidFill>
                  <a:schemeClr val="tx1"/>
                </a:solidFill>
                <a:latin typeface="Arial" pitchFamily="34" charset="0"/>
                <a:cs typeface="Arial"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901371"/>
            <a:ext cx="5486400" cy="584776"/>
          </a:xfrm>
        </p:spPr>
        <p:txBody>
          <a:bodyPr/>
          <a:lstStyle>
            <a:lvl1pPr marL="0" indent="0">
              <a:buNone/>
              <a:defRPr sz="3200">
                <a:solidFill>
                  <a:schemeClr val="tx1"/>
                </a:solidFill>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4"/>
            <a:ext cx="5486400" cy="307777"/>
          </a:xfrm>
        </p:spPr>
        <p:txBody>
          <a:bodyPr/>
          <a:lstStyle>
            <a:lvl1pPr marL="0" indent="0">
              <a:buNone/>
              <a:defRPr sz="140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439691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290"/>
            <a:ext cx="8229600" cy="48691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685800"/>
            <a:ext cx="8229600" cy="1754326"/>
          </a:xfrm>
          <a:prstGeom prst="rect">
            <a:avLst/>
          </a:prstGeom>
        </p:spPr>
        <p:txBody>
          <a:bodyPr vert="horz" lIns="91440" tIns="45720" rIns="91440" bIns="4572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p:cNvPicPr>
            <a:picLocks noChangeAspect="1"/>
          </p:cNvPicPr>
          <p:nvPr/>
        </p:nvPicPr>
        <p:blipFill>
          <a:blip r:embed="rId9"/>
          <a:stretch>
            <a:fillRect/>
          </a:stretch>
        </p:blipFill>
        <p:spPr>
          <a:xfrm>
            <a:off x="7175501" y="88900"/>
            <a:ext cx="1828800" cy="615297"/>
          </a:xfrm>
          <a:prstGeom prst="rect">
            <a:avLst/>
          </a:prstGeom>
        </p:spPr>
      </p:pic>
    </p:spTree>
    <p:extLst>
      <p:ext uri="{BB962C8B-B14F-4D97-AF65-F5344CB8AC3E}">
        <p14:creationId xmlns:p14="http://schemas.microsoft.com/office/powerpoint/2010/main" val="394088107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99" r:id="rId3"/>
    <p:sldLayoutId id="2147483690" r:id="rId4"/>
    <p:sldLayoutId id="2147483691" r:id="rId5"/>
    <p:sldLayoutId id="2147483692" r:id="rId6"/>
    <p:sldLayoutId id="2147483695" r:id="rId7"/>
  </p:sldLayoutIdLst>
  <p:timing>
    <p:tnLst>
      <p:par>
        <p:cTn id="1" dur="indefinite" restart="never" nodeType="tmRoot"/>
      </p:par>
    </p:tnLst>
  </p:timing>
  <p:hf sldNum="0" hdr="0" dt="0"/>
  <p:txStyles>
    <p:titleStyle>
      <a:lvl1pPr algn="l" defTabSz="914400" rtl="0" eaLnBrk="1" latinLnBrk="0" hangingPunct="1">
        <a:lnSpc>
          <a:spcPct val="100000"/>
        </a:lnSpc>
        <a:spcBef>
          <a:spcPct val="0"/>
        </a:spcBef>
        <a:buNone/>
        <a:defRPr sz="2400" b="1" kern="1200">
          <a:solidFill>
            <a:schemeClr val="tx1"/>
          </a:solidFill>
          <a:latin typeface="Arial" pitchFamily="34" charset="0"/>
          <a:ea typeface="+mj-ea"/>
          <a:cs typeface="Arial" pitchFamily="34" charset="0"/>
        </a:defRPr>
      </a:lvl1pPr>
    </p:titleStyle>
    <p:bodyStyle>
      <a:lvl1pPr marL="287338" indent="-287338" algn="l" defTabSz="914400" rtl="0" eaLnBrk="1" latinLnBrk="0" hangingPunct="1">
        <a:spcBef>
          <a:spcPct val="20000"/>
        </a:spcBef>
        <a:buFontTx/>
        <a:buBlip>
          <a:blip r:embed="rId10"/>
        </a:buBlip>
        <a:defRPr sz="2400" kern="1200">
          <a:solidFill>
            <a:schemeClr val="tx1"/>
          </a:solidFill>
          <a:latin typeface="Arial" pitchFamily="34" charset="0"/>
          <a:ea typeface="+mn-ea"/>
          <a:cs typeface="Arial" pitchFamily="34" charset="0"/>
        </a:defRPr>
      </a:lvl1pPr>
      <a:lvl2pPr marL="627063" indent="-169863"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084263" indent="-169863" algn="l" defTabSz="914400" rtl="0" eaLnBrk="1" latinLnBrk="0" hangingPunct="1">
        <a:spcBef>
          <a:spcPct val="20000"/>
        </a:spcBef>
        <a:buFont typeface="Calibri" pitchFamily="34" charset="0"/>
        <a:buChar char="»"/>
        <a:defRPr sz="1800" kern="1200">
          <a:solidFill>
            <a:schemeClr val="tx1"/>
          </a:solidFill>
          <a:latin typeface="Arial" pitchFamily="34" charset="0"/>
          <a:ea typeface="+mn-ea"/>
          <a:cs typeface="Arial" pitchFamily="34" charset="0"/>
        </a:defRPr>
      </a:lvl3pPr>
      <a:lvl4pPr marL="1541463" indent="-169863" algn="l" defTabSz="914400" rtl="0" eaLnBrk="1" latinLnBrk="0" hangingPunct="1">
        <a:spcBef>
          <a:spcPct val="20000"/>
        </a:spcBef>
        <a:buFont typeface="Wingdings" pitchFamily="2" charset="2"/>
        <a:buChar char="§"/>
        <a:tabLst/>
        <a:defRPr sz="1600" kern="1200">
          <a:solidFill>
            <a:schemeClr val="tx1"/>
          </a:solidFill>
          <a:latin typeface="Arial" pitchFamily="34" charset="0"/>
          <a:ea typeface="+mn-ea"/>
          <a:cs typeface="Arial" pitchFamily="34" charset="0"/>
        </a:defRPr>
      </a:lvl4pPr>
      <a:lvl5pPr marL="1998663" indent="-169863"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290"/>
            <a:ext cx="8229600" cy="48691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685800"/>
            <a:ext cx="8229600" cy="1754326"/>
          </a:xfrm>
          <a:prstGeom prst="rect">
            <a:avLst/>
          </a:prstGeom>
        </p:spPr>
        <p:txBody>
          <a:bodyPr vert="horz" lIns="91440" tIns="45720" rIns="91440" bIns="4572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40881078"/>
      </p:ext>
    </p:extLst>
  </p:cSld>
  <p:clrMap bg1="lt1" tx1="dk1" bg2="lt2" tx2="dk2" accent1="accent1" accent2="accent2" accent3="accent3" accent4="accent4" accent5="accent5" accent6="accent6" hlink="hlink" folHlink="folHlink"/>
  <p:timing>
    <p:tnLst>
      <p:par>
        <p:cTn id="1" dur="indefinite" restart="never" nodeType="tmRoot"/>
      </p:par>
    </p:tnLst>
  </p:timing>
  <p:hf sldNum="0" hdr="0" dt="0"/>
  <p:txStyles>
    <p:titleStyle>
      <a:lvl1pPr algn="l" defTabSz="914400" rtl="0" eaLnBrk="1" latinLnBrk="0" hangingPunct="1">
        <a:lnSpc>
          <a:spcPct val="100000"/>
        </a:lnSpc>
        <a:spcBef>
          <a:spcPct val="0"/>
        </a:spcBef>
        <a:buNone/>
        <a:defRPr sz="2400" b="1" kern="1200">
          <a:solidFill>
            <a:schemeClr val="tx1"/>
          </a:solidFill>
          <a:latin typeface="Arial" pitchFamily="34" charset="0"/>
          <a:ea typeface="+mj-ea"/>
          <a:cs typeface="Arial" pitchFamily="34" charset="0"/>
        </a:defRPr>
      </a:lvl1pPr>
    </p:titleStyle>
    <p:bodyStyle>
      <a:lvl1pPr marL="287338" indent="-287338" algn="l" defTabSz="914400" rtl="0" eaLnBrk="1" latinLnBrk="0" hangingPunct="1">
        <a:spcBef>
          <a:spcPct val="20000"/>
        </a:spcBef>
        <a:buFontTx/>
        <a:buBlip>
          <a:blip r:embed="rId2"/>
        </a:buBlip>
        <a:defRPr sz="2400" kern="1200">
          <a:solidFill>
            <a:schemeClr val="tx1"/>
          </a:solidFill>
          <a:latin typeface="Arial" pitchFamily="34" charset="0"/>
          <a:ea typeface="+mn-ea"/>
          <a:cs typeface="Arial" pitchFamily="34" charset="0"/>
        </a:defRPr>
      </a:lvl1pPr>
      <a:lvl2pPr marL="627063" indent="-169863"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084263" indent="-169863" algn="l" defTabSz="914400" rtl="0" eaLnBrk="1" latinLnBrk="0" hangingPunct="1">
        <a:spcBef>
          <a:spcPct val="20000"/>
        </a:spcBef>
        <a:buFont typeface="Calibri" pitchFamily="34" charset="0"/>
        <a:buChar char="»"/>
        <a:defRPr sz="1800" kern="1200">
          <a:solidFill>
            <a:schemeClr val="tx1"/>
          </a:solidFill>
          <a:latin typeface="Arial" pitchFamily="34" charset="0"/>
          <a:ea typeface="+mn-ea"/>
          <a:cs typeface="Arial" pitchFamily="34" charset="0"/>
        </a:defRPr>
      </a:lvl3pPr>
      <a:lvl4pPr marL="1541463" indent="-169863" algn="l" defTabSz="914400" rtl="0" eaLnBrk="1" latinLnBrk="0" hangingPunct="1">
        <a:spcBef>
          <a:spcPct val="20000"/>
        </a:spcBef>
        <a:buFont typeface="Wingdings" pitchFamily="2" charset="2"/>
        <a:buChar char="§"/>
        <a:tabLst/>
        <a:defRPr sz="1600" kern="1200">
          <a:solidFill>
            <a:schemeClr val="tx1"/>
          </a:solidFill>
          <a:latin typeface="Arial" pitchFamily="34" charset="0"/>
          <a:ea typeface="+mn-ea"/>
          <a:cs typeface="Arial" pitchFamily="34" charset="0"/>
        </a:defRPr>
      </a:lvl4pPr>
      <a:lvl5pPr marL="1998663" indent="-169863"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lil9084@nyp.org" TargetMode="External"/><Relationship Id="rId7" Type="http://schemas.openxmlformats.org/officeDocument/2006/relationships/hyperlink" Target="https://www.health.ny.gov/health_care/medicaid/redesign/dsrip/pps_applications/" TargetMode="External"/><Relationship Id="rId2" Type="http://schemas.openxmlformats.org/officeDocument/2006/relationships/hyperlink" Target="mailto:mda9005@nyp.org" TargetMode="External"/><Relationship Id="rId1" Type="http://schemas.openxmlformats.org/officeDocument/2006/relationships/slideLayout" Target="../slideLayouts/slideLayout2.xml"/><Relationship Id="rId6" Type="http://schemas.openxmlformats.org/officeDocument/2006/relationships/hyperlink" Target="https://www.health.ny.gov/health_care/medicaid/redesign/dsrip/" TargetMode="External"/><Relationship Id="rId5" Type="http://schemas.openxmlformats.org/officeDocument/2006/relationships/hyperlink" Target="http://www.nyhq.org/dsrippps" TargetMode="External"/><Relationship Id="rId4" Type="http://schemas.openxmlformats.org/officeDocument/2006/relationships/hyperlink" Target="mailto:crc9038@nyp.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4910" y="1856936"/>
            <a:ext cx="8194431" cy="916544"/>
          </a:xfrm>
        </p:spPr>
        <p:txBody>
          <a:bodyPr>
            <a:normAutofit/>
          </a:bodyPr>
          <a:lstStyle/>
          <a:p>
            <a:pPr algn="ctr"/>
            <a:r>
              <a:rPr lang="en-US" sz="2400" dirty="0" smtClean="0">
                <a:solidFill>
                  <a:schemeClr val="tx2"/>
                </a:solidFill>
              </a:rPr>
              <a:t>NYHQ DSRIP </a:t>
            </a:r>
            <a:r>
              <a:rPr lang="en-US" dirty="0"/>
              <a:t/>
            </a:r>
            <a:br>
              <a:rPr lang="en-US" dirty="0"/>
            </a:br>
            <a:r>
              <a:rPr lang="en-US" dirty="0" smtClean="0"/>
              <a:t>Primary Care &amp; Behavioral Health Committee Kick-Off Meeting </a:t>
            </a:r>
            <a:endParaRPr lang="en-US" dirty="0"/>
          </a:p>
        </p:txBody>
      </p:sp>
      <p:sp>
        <p:nvSpPr>
          <p:cNvPr id="5" name="Text Placeholder 4"/>
          <p:cNvSpPr>
            <a:spLocks noGrp="1"/>
          </p:cNvSpPr>
          <p:nvPr>
            <p:ph type="body" sz="half" idx="2"/>
          </p:nvPr>
        </p:nvSpPr>
        <p:spPr>
          <a:xfrm>
            <a:off x="464233" y="2977462"/>
            <a:ext cx="8335107" cy="338554"/>
          </a:xfrm>
        </p:spPr>
        <p:txBody>
          <a:bodyPr/>
          <a:lstStyle/>
          <a:p>
            <a:pPr algn="ctr"/>
            <a:r>
              <a:rPr lang="en-US" sz="1600" dirty="0" smtClean="0"/>
              <a:t>March 2015</a:t>
            </a:r>
            <a:endParaRPr lang="en-US" dirty="0"/>
          </a:p>
        </p:txBody>
      </p:sp>
    </p:spTree>
    <p:extLst>
      <p:ext uri="{BB962C8B-B14F-4D97-AF65-F5344CB8AC3E}">
        <p14:creationId xmlns:p14="http://schemas.microsoft.com/office/powerpoint/2010/main" val="2424295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a:xfrm>
            <a:off x="635000" y="927100"/>
            <a:ext cx="8229600" cy="2382191"/>
          </a:xfrm>
        </p:spPr>
        <p:txBody>
          <a:bodyPr/>
          <a:lstStyle/>
          <a:p>
            <a:r>
              <a:rPr lang="en-US" b="1" dirty="0"/>
              <a:t>2.a.ii </a:t>
            </a:r>
            <a:r>
              <a:rPr lang="en-US" dirty="0"/>
              <a:t>Increase Certification of Primary Care Practitioners with PCMH Certification and/or Advanced Primary Care Models (as developed under the NYS Health Innovation Plan (SHIP</a:t>
            </a:r>
            <a:r>
              <a:rPr lang="en-US" dirty="0" smtClean="0"/>
              <a:t>))</a:t>
            </a:r>
          </a:p>
          <a:p>
            <a:r>
              <a:rPr lang="en-US" b="1" dirty="0"/>
              <a:t>3.a.i </a:t>
            </a:r>
            <a:r>
              <a:rPr lang="en-US" dirty="0"/>
              <a:t>Integration of Primary Care and Behavioral Health Services </a:t>
            </a:r>
            <a:endParaRPr lang="en-US" dirty="0" smtClean="0"/>
          </a:p>
        </p:txBody>
      </p:sp>
      <p:sp>
        <p:nvSpPr>
          <p:cNvPr id="5" name="Title 4"/>
          <p:cNvSpPr>
            <a:spLocks noGrp="1"/>
          </p:cNvSpPr>
          <p:nvPr>
            <p:ph type="title"/>
          </p:nvPr>
        </p:nvSpPr>
        <p:spPr/>
        <p:txBody>
          <a:bodyPr>
            <a:normAutofit/>
          </a:bodyPr>
          <a:lstStyle/>
          <a:p>
            <a:r>
              <a:rPr lang="en-US" dirty="0" smtClean="0"/>
              <a:t>Primary Care &amp; Behavioral Health Projects</a:t>
            </a:r>
            <a:endParaRPr lang="en-US" dirty="0"/>
          </a:p>
        </p:txBody>
      </p:sp>
    </p:spTree>
    <p:extLst>
      <p:ext uri="{BB962C8B-B14F-4D97-AF65-F5344CB8AC3E}">
        <p14:creationId xmlns:p14="http://schemas.microsoft.com/office/powerpoint/2010/main" val="51484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000" y="927100"/>
            <a:ext cx="8229600" cy="3207032"/>
          </a:xfrm>
        </p:spPr>
        <p:txBody>
          <a:bodyPr/>
          <a:lstStyle/>
          <a:p>
            <a:r>
              <a:rPr lang="en-US" sz="1800" b="1" dirty="0" smtClean="0"/>
              <a:t>Project 2.a.ii: </a:t>
            </a:r>
            <a:r>
              <a:rPr lang="en-US" sz="1800" dirty="0"/>
              <a:t>Increase Certification of Primary Care Practitioners with PCMH </a:t>
            </a:r>
            <a:r>
              <a:rPr lang="en-US" sz="1800" dirty="0" smtClean="0"/>
              <a:t>Certification and/or </a:t>
            </a:r>
            <a:r>
              <a:rPr lang="en-US" sz="1800" dirty="0"/>
              <a:t>Advanced Primary Care Models (as developed under the NYS </a:t>
            </a:r>
            <a:r>
              <a:rPr lang="en-US" sz="1800" dirty="0" smtClean="0"/>
              <a:t>Health Innovation </a:t>
            </a:r>
            <a:r>
              <a:rPr lang="en-US" sz="1800" dirty="0"/>
              <a:t>Plan (SHIP</a:t>
            </a:r>
            <a:r>
              <a:rPr lang="en-US" sz="1800" dirty="0" smtClean="0"/>
              <a:t>))</a:t>
            </a:r>
          </a:p>
          <a:p>
            <a:r>
              <a:rPr lang="en-US" sz="1800" b="1" dirty="0" smtClean="0"/>
              <a:t>Objective: </a:t>
            </a:r>
            <a:r>
              <a:rPr lang="en-US" sz="1800" dirty="0"/>
              <a:t>This project will transform all safety net providers in primary care practices into </a:t>
            </a:r>
            <a:r>
              <a:rPr lang="en-US" sz="1800" dirty="0" smtClean="0"/>
              <a:t>NCQA 2014 </a:t>
            </a:r>
            <a:r>
              <a:rPr lang="en-US" sz="1800" dirty="0"/>
              <a:t>Level 3 Patient Centered Medical Homes (PCMHs) or Advanced Primary Care Models by the end </a:t>
            </a:r>
            <a:r>
              <a:rPr lang="en-US" sz="1800" dirty="0" smtClean="0"/>
              <a:t>of Demonstration </a:t>
            </a:r>
            <a:r>
              <a:rPr lang="en-US" sz="1800" dirty="0"/>
              <a:t>Year (DY) 3.</a:t>
            </a:r>
            <a:endParaRPr lang="en-US" sz="1800" dirty="0" smtClean="0"/>
          </a:p>
          <a:p>
            <a:r>
              <a:rPr lang="en-US" sz="1800" b="1" dirty="0"/>
              <a:t>Goals: </a:t>
            </a:r>
          </a:p>
          <a:p>
            <a:pPr lvl="1"/>
            <a:r>
              <a:rPr lang="en-US" sz="1600" dirty="0"/>
              <a:t>Initiate a rapid transformation by achieving NCQA 2014 Level 3 Patient Centered Medical Homes (PCMHs) or Advanced Primary Care Models by the end of Demonstration Year (DY) 3. Performing Provider Systems</a:t>
            </a:r>
          </a:p>
        </p:txBody>
      </p:sp>
      <p:sp>
        <p:nvSpPr>
          <p:cNvPr id="3" name="Title 2"/>
          <p:cNvSpPr>
            <a:spLocks noGrp="1"/>
          </p:cNvSpPr>
          <p:nvPr>
            <p:ph type="title"/>
          </p:nvPr>
        </p:nvSpPr>
        <p:spPr/>
        <p:txBody>
          <a:bodyPr/>
          <a:lstStyle/>
          <a:p>
            <a:r>
              <a:rPr lang="en-US" dirty="0" smtClean="0"/>
              <a:t>2.a.ii Project Overview</a:t>
            </a:r>
            <a:endParaRPr lang="en-US" dirty="0"/>
          </a:p>
        </p:txBody>
      </p:sp>
    </p:spTree>
    <p:extLst>
      <p:ext uri="{BB962C8B-B14F-4D97-AF65-F5344CB8AC3E}">
        <p14:creationId xmlns:p14="http://schemas.microsoft.com/office/powerpoint/2010/main" val="4228576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000" y="927100"/>
            <a:ext cx="8229600" cy="3988784"/>
          </a:xfrm>
        </p:spPr>
        <p:txBody>
          <a:bodyPr/>
          <a:lstStyle/>
          <a:p>
            <a:r>
              <a:rPr lang="en-US" sz="2000" b="1" dirty="0" smtClean="0"/>
              <a:t>Risk 1: </a:t>
            </a:r>
            <a:r>
              <a:rPr lang="en-US" sz="2000" dirty="0" smtClean="0"/>
              <a:t>Aggressive </a:t>
            </a:r>
            <a:r>
              <a:rPr lang="en-US" sz="2000" dirty="0"/>
              <a:t>speed and scale commitments </a:t>
            </a:r>
            <a:endParaRPr lang="en-US" sz="2000" dirty="0" smtClean="0"/>
          </a:p>
          <a:p>
            <a:pPr lvl="1"/>
            <a:r>
              <a:rPr lang="en-US" sz="1800" b="1" dirty="0" smtClean="0"/>
              <a:t>Mitigation: </a:t>
            </a:r>
            <a:r>
              <a:rPr lang="en-US" sz="1800" dirty="0" smtClean="0"/>
              <a:t>Identify and leverage </a:t>
            </a:r>
            <a:r>
              <a:rPr lang="en-US" sz="1800" dirty="0"/>
              <a:t>a PCP champion in the primary care practices to motivate and mobilize with existing practices that are at various stages of recognition to attain this level, use clinical integration strategies to align the PCPs and the PPS; and closely monitor progress to milestones and </a:t>
            </a:r>
            <a:r>
              <a:rPr lang="en-US" sz="1800" dirty="0" smtClean="0"/>
              <a:t>metrics</a:t>
            </a:r>
          </a:p>
          <a:p>
            <a:r>
              <a:rPr lang="en-US" sz="2000" b="1" dirty="0" smtClean="0"/>
              <a:t>Risk 2: </a:t>
            </a:r>
            <a:r>
              <a:rPr lang="en-US" sz="2000" dirty="0" smtClean="0"/>
              <a:t>The level </a:t>
            </a:r>
            <a:r>
              <a:rPr lang="en-US" sz="2000" dirty="0"/>
              <a:t>of diversity in the PPS catchment basin and the cultural challenges associated with patient engagement, health literacy and communication with </a:t>
            </a:r>
            <a:r>
              <a:rPr lang="en-US" sz="2000" dirty="0" smtClean="0"/>
              <a:t>providers</a:t>
            </a:r>
          </a:p>
          <a:p>
            <a:pPr lvl="1"/>
            <a:r>
              <a:rPr lang="en-US" sz="1800" b="1" dirty="0" smtClean="0"/>
              <a:t>Mitigation: </a:t>
            </a:r>
            <a:r>
              <a:rPr lang="en-US" sz="1800" dirty="0" smtClean="0"/>
              <a:t>Processes </a:t>
            </a:r>
            <a:r>
              <a:rPr lang="en-US" sz="1800" dirty="0"/>
              <a:t>for engaging patient through outreach and navigation activities, leveraging community health workers, peers, and culturally competent community-based organizations to garner a care transition partnership with this culturally diverse </a:t>
            </a:r>
            <a:r>
              <a:rPr lang="en-US" sz="1800" dirty="0" smtClean="0"/>
              <a:t>population</a:t>
            </a:r>
            <a:endParaRPr lang="en-US" sz="1800" b="1" dirty="0"/>
          </a:p>
        </p:txBody>
      </p:sp>
      <p:sp>
        <p:nvSpPr>
          <p:cNvPr id="3" name="Title 2"/>
          <p:cNvSpPr>
            <a:spLocks noGrp="1"/>
          </p:cNvSpPr>
          <p:nvPr>
            <p:ph type="title"/>
          </p:nvPr>
        </p:nvSpPr>
        <p:spPr/>
        <p:txBody>
          <a:bodyPr/>
          <a:lstStyle/>
          <a:p>
            <a:r>
              <a:rPr lang="en-US" dirty="0"/>
              <a:t>Project </a:t>
            </a:r>
            <a:r>
              <a:rPr lang="en-US" dirty="0" smtClean="0"/>
              <a:t>2.a.ii- </a:t>
            </a:r>
            <a:r>
              <a:rPr lang="en-US" dirty="0"/>
              <a:t>Risks &amp; Mitigations</a:t>
            </a:r>
          </a:p>
        </p:txBody>
      </p:sp>
    </p:spTree>
    <p:extLst>
      <p:ext uri="{BB962C8B-B14F-4D97-AF65-F5344CB8AC3E}">
        <p14:creationId xmlns:p14="http://schemas.microsoft.com/office/powerpoint/2010/main" val="3189026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65730145"/>
              </p:ext>
            </p:extLst>
          </p:nvPr>
        </p:nvGraphicFramePr>
        <p:xfrm>
          <a:off x="443932" y="1036282"/>
          <a:ext cx="8229600" cy="3383280"/>
        </p:xfrm>
        <a:graphic>
          <a:graphicData uri="http://schemas.openxmlformats.org/drawingml/2006/table">
            <a:tbl>
              <a:tblPr firstRow="1" bandRow="1">
                <a:tableStyleId>{72833802-FEF1-4C79-8D5D-14CF1EAF98D9}</a:tableStyleId>
              </a:tblPr>
              <a:tblGrid>
                <a:gridCol w="2312916"/>
                <a:gridCol w="5916684"/>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2.a.ii Increase Certification of Primary Care Practitioners with PCMH Certification and/or Advanced Primary Care Models (as developed under the NYS Health Innovation Plan (SHIP))</a:t>
                      </a: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Counting Methodology: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count of patients that</a:t>
                      </a:r>
                      <a:r>
                        <a:rPr lang="en-US" baseline="0" dirty="0" smtClean="0"/>
                        <a:t> meet the criteria over a 1-year measurement period. Duplicate counts of patients are not allowed. The count is not additive across DSRIP years. </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Engaged</a:t>
                      </a:r>
                      <a:r>
                        <a:rPr lang="en-US" b="1" baseline="0" dirty="0" smtClean="0"/>
                        <a:t> Patient Definition:</a:t>
                      </a:r>
                      <a:endParaRPr lang="en-US"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number</a:t>
                      </a:r>
                      <a:r>
                        <a:rPr lang="en-US" baseline="0" dirty="0" smtClean="0"/>
                        <a:t> of participating patients who receive preventative care screenings from participating providers to identify unmet  medical or behavioral health needs from participating PCPs. </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dirty="0" smtClean="0"/>
              <a:t>Engaged Patient Definition</a:t>
            </a:r>
            <a:endParaRPr lang="en-US" dirty="0"/>
          </a:p>
        </p:txBody>
      </p:sp>
    </p:spTree>
    <p:extLst>
      <p:ext uri="{BB962C8B-B14F-4D97-AF65-F5344CB8AC3E}">
        <p14:creationId xmlns:p14="http://schemas.microsoft.com/office/powerpoint/2010/main" val="3972118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2.a.ii: Project Implementation Speed</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167" y="1363000"/>
            <a:ext cx="8817345" cy="168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3119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2.a.ii: Patient Engagement Speed</a:t>
            </a:r>
            <a:endParaRPr lang="en-US"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223" y="2222205"/>
            <a:ext cx="8793126" cy="1128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7157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000" y="927100"/>
            <a:ext cx="8229600" cy="3810274"/>
          </a:xfrm>
        </p:spPr>
        <p:txBody>
          <a:bodyPr/>
          <a:lstStyle/>
          <a:p>
            <a:r>
              <a:rPr lang="en-US" b="1" dirty="0" smtClean="0"/>
              <a:t>Project 3.a.i: </a:t>
            </a:r>
            <a:r>
              <a:rPr lang="en-US" dirty="0"/>
              <a:t>Integration of Primary Care and Behavioral Health </a:t>
            </a:r>
            <a:r>
              <a:rPr lang="en-US" dirty="0" smtClean="0"/>
              <a:t>Services</a:t>
            </a:r>
          </a:p>
          <a:p>
            <a:r>
              <a:rPr lang="en-US" b="1" dirty="0" smtClean="0"/>
              <a:t>Objective: </a:t>
            </a:r>
            <a:r>
              <a:rPr lang="en-US" dirty="0"/>
              <a:t>Integration of mental health and substance abuse with primary care services to </a:t>
            </a:r>
            <a:r>
              <a:rPr lang="en-US" dirty="0" smtClean="0"/>
              <a:t>ensure coordination </a:t>
            </a:r>
            <a:r>
              <a:rPr lang="en-US" dirty="0"/>
              <a:t>of care for both services</a:t>
            </a:r>
            <a:r>
              <a:rPr lang="en-US" dirty="0" smtClean="0"/>
              <a:t>.</a:t>
            </a:r>
          </a:p>
          <a:p>
            <a:r>
              <a:rPr lang="en-US" b="1" dirty="0" smtClean="0"/>
              <a:t>Goals: </a:t>
            </a:r>
          </a:p>
          <a:p>
            <a:pPr lvl="1"/>
            <a:r>
              <a:rPr lang="en-US" dirty="0"/>
              <a:t>Integration of behavioral health and primary care services can serve </a:t>
            </a:r>
          </a:p>
          <a:p>
            <a:pPr lvl="1"/>
            <a:r>
              <a:rPr lang="en-US" dirty="0" smtClean="0"/>
              <a:t>Care </a:t>
            </a:r>
            <a:r>
              <a:rPr lang="en-US" dirty="0"/>
              <a:t>for all conditions delivered under one roof by </a:t>
            </a:r>
            <a:r>
              <a:rPr lang="en-US" dirty="0" smtClean="0"/>
              <a:t>known healthcare </a:t>
            </a:r>
            <a:r>
              <a:rPr lang="en-US" dirty="0"/>
              <a:t>providers </a:t>
            </a:r>
            <a:endParaRPr lang="en-US" dirty="0" smtClean="0"/>
          </a:p>
        </p:txBody>
      </p:sp>
      <p:sp>
        <p:nvSpPr>
          <p:cNvPr id="3" name="Title 2"/>
          <p:cNvSpPr>
            <a:spLocks noGrp="1"/>
          </p:cNvSpPr>
          <p:nvPr>
            <p:ph type="title"/>
          </p:nvPr>
        </p:nvSpPr>
        <p:spPr/>
        <p:txBody>
          <a:bodyPr/>
          <a:lstStyle/>
          <a:p>
            <a:r>
              <a:rPr lang="en-US" dirty="0" smtClean="0"/>
              <a:t>3.a.i Project Overview</a:t>
            </a:r>
            <a:endParaRPr lang="en-US" dirty="0"/>
          </a:p>
        </p:txBody>
      </p:sp>
    </p:spTree>
    <p:extLst>
      <p:ext uri="{BB962C8B-B14F-4D97-AF65-F5344CB8AC3E}">
        <p14:creationId xmlns:p14="http://schemas.microsoft.com/office/powerpoint/2010/main" val="2280731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000" y="927100"/>
            <a:ext cx="8229600" cy="3600986"/>
          </a:xfrm>
        </p:spPr>
        <p:txBody>
          <a:bodyPr/>
          <a:lstStyle/>
          <a:p>
            <a:r>
              <a:rPr lang="en-US" sz="1800" b="1" dirty="0" smtClean="0"/>
              <a:t>Risk 1:</a:t>
            </a:r>
            <a:r>
              <a:rPr lang="en-US" sz="1800" dirty="0" smtClean="0"/>
              <a:t> The potential </a:t>
            </a:r>
            <a:r>
              <a:rPr lang="en-US" sz="1800" dirty="0"/>
              <a:t>of medical based projects overshadowing and diverting focus away from behavioral health services and the transition of services into the patient care </a:t>
            </a:r>
            <a:r>
              <a:rPr lang="en-US" sz="1800" dirty="0" smtClean="0"/>
              <a:t>pathways</a:t>
            </a:r>
          </a:p>
          <a:p>
            <a:pPr lvl="1"/>
            <a:r>
              <a:rPr lang="en-US" sz="1600" b="1" dirty="0" smtClean="0"/>
              <a:t>Mitigation:</a:t>
            </a:r>
            <a:r>
              <a:rPr lang="en-US" sz="1600" dirty="0" smtClean="0"/>
              <a:t> </a:t>
            </a:r>
            <a:r>
              <a:rPr lang="en-US" sz="1600" dirty="0"/>
              <a:t>the PPS will identify and empower behavioral health providers to act as liaisons and champions to the clinical integration team and to chronic care management health projects</a:t>
            </a:r>
            <a:r>
              <a:rPr lang="en-US" sz="1600" dirty="0" smtClean="0"/>
              <a:t>.</a:t>
            </a:r>
          </a:p>
          <a:p>
            <a:r>
              <a:rPr lang="en-US" sz="1800" b="1" dirty="0" smtClean="0"/>
              <a:t>Risk 2: </a:t>
            </a:r>
            <a:r>
              <a:rPr lang="en-US" sz="1800" dirty="0"/>
              <a:t>provider attitudes toward behavioral health issues and substance abuse tendencies preclude active participation and patient </a:t>
            </a:r>
            <a:r>
              <a:rPr lang="en-US" sz="1800" dirty="0" smtClean="0"/>
              <a:t>engagement</a:t>
            </a:r>
          </a:p>
          <a:p>
            <a:pPr lvl="1"/>
            <a:r>
              <a:rPr lang="en-US" sz="1600" b="1" dirty="0" smtClean="0"/>
              <a:t>Mitigation: </a:t>
            </a:r>
            <a:r>
              <a:rPr lang="en-US" sz="1600" dirty="0" smtClean="0"/>
              <a:t>Targeting </a:t>
            </a:r>
            <a:r>
              <a:rPr lang="en-US" sz="1600" dirty="0"/>
              <a:t>providers in specific community settings to increase patient identification and engagement. A hybrid model for integration of primary care and behavioral health services will focus on adapting pre-existing resources to include the preventive care screening PHQ-9 and SBIRT tool with coordinated referrals so that missed opportunities are </a:t>
            </a:r>
            <a:r>
              <a:rPr lang="en-US" sz="1600" dirty="0" smtClean="0"/>
              <a:t>minimal</a:t>
            </a:r>
            <a:endParaRPr lang="en-US" sz="1600" b="1" dirty="0"/>
          </a:p>
        </p:txBody>
      </p:sp>
      <p:sp>
        <p:nvSpPr>
          <p:cNvPr id="3" name="Title 2"/>
          <p:cNvSpPr>
            <a:spLocks noGrp="1"/>
          </p:cNvSpPr>
          <p:nvPr>
            <p:ph type="title"/>
          </p:nvPr>
        </p:nvSpPr>
        <p:spPr/>
        <p:txBody>
          <a:bodyPr/>
          <a:lstStyle/>
          <a:p>
            <a:r>
              <a:rPr lang="en-US" dirty="0"/>
              <a:t>Project 3.a.i- Risks &amp; Mitigations</a:t>
            </a:r>
          </a:p>
        </p:txBody>
      </p:sp>
    </p:spTree>
    <p:extLst>
      <p:ext uri="{BB962C8B-B14F-4D97-AF65-F5344CB8AC3E}">
        <p14:creationId xmlns:p14="http://schemas.microsoft.com/office/powerpoint/2010/main" val="2440164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000" y="927100"/>
            <a:ext cx="8229600" cy="2492990"/>
          </a:xfrm>
        </p:spPr>
        <p:txBody>
          <a:bodyPr/>
          <a:lstStyle/>
          <a:p>
            <a:r>
              <a:rPr lang="en-US" b="1" dirty="0" smtClean="0"/>
              <a:t>Risk 3:</a:t>
            </a:r>
            <a:r>
              <a:rPr lang="en-US" dirty="0"/>
              <a:t> cultural stigma toward behavioral health and mental health issues for patients, families and their communities </a:t>
            </a:r>
            <a:endParaRPr lang="en-US" dirty="0" smtClean="0"/>
          </a:p>
          <a:p>
            <a:pPr lvl="1"/>
            <a:r>
              <a:rPr lang="en-US" b="1" dirty="0" smtClean="0"/>
              <a:t>Mitigation:</a:t>
            </a:r>
            <a:r>
              <a:rPr lang="en-US" dirty="0"/>
              <a:t> Patient, family and community education programs that link with the Cultural Competency / Health Literacy implementation plans will help to keep patients engaged after identification. </a:t>
            </a:r>
            <a:endParaRPr lang="en-US" b="1" dirty="0"/>
          </a:p>
        </p:txBody>
      </p:sp>
      <p:sp>
        <p:nvSpPr>
          <p:cNvPr id="3" name="Title 2"/>
          <p:cNvSpPr>
            <a:spLocks noGrp="1"/>
          </p:cNvSpPr>
          <p:nvPr>
            <p:ph type="title"/>
          </p:nvPr>
        </p:nvSpPr>
        <p:spPr/>
        <p:txBody>
          <a:bodyPr/>
          <a:lstStyle/>
          <a:p>
            <a:r>
              <a:rPr lang="en-US" dirty="0"/>
              <a:t>Project 3.a.i- Risks &amp; Mitigations</a:t>
            </a:r>
          </a:p>
        </p:txBody>
      </p:sp>
    </p:spTree>
    <p:extLst>
      <p:ext uri="{BB962C8B-B14F-4D97-AF65-F5344CB8AC3E}">
        <p14:creationId xmlns:p14="http://schemas.microsoft.com/office/powerpoint/2010/main" val="2577407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37842863"/>
              </p:ext>
            </p:extLst>
          </p:nvPr>
        </p:nvGraphicFramePr>
        <p:xfrm>
          <a:off x="635000" y="927100"/>
          <a:ext cx="8229600" cy="4119880"/>
        </p:xfrm>
        <a:graphic>
          <a:graphicData uri="http://schemas.openxmlformats.org/drawingml/2006/table">
            <a:tbl>
              <a:tblPr firstRow="1" bandRow="1">
                <a:tableStyleId>{72833802-FEF1-4C79-8D5D-14CF1EAF98D9}</a:tableStyleId>
              </a:tblPr>
              <a:tblGrid>
                <a:gridCol w="2326564"/>
                <a:gridCol w="5903036"/>
              </a:tblGrid>
              <a:tr h="370840">
                <a:tc gridSpan="2">
                  <a:txBody>
                    <a:bodyPr/>
                    <a:lstStyle/>
                    <a:p>
                      <a:pPr algn="ctr"/>
                      <a:r>
                        <a:rPr lang="en-US" dirty="0" smtClean="0"/>
                        <a:t>3.a.i Integration of Primary Care and Behavioral Health Services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Counting Methodology: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 count of patients that meet the criteria over a 1-year</a:t>
                      </a:r>
                      <a:r>
                        <a:rPr lang="en-US" baseline="0" dirty="0" smtClean="0"/>
                        <a:t> measurement period. Duplicate counts of patients are not allowed. The count is not additive across DSRIP years.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Engaged</a:t>
                      </a:r>
                      <a:r>
                        <a:rPr lang="en-US" b="1" baseline="0" dirty="0" smtClean="0"/>
                        <a:t> Patient Definition:</a:t>
                      </a:r>
                      <a:endParaRPr lang="en-US"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The total number of patients engaged per</a:t>
                      </a:r>
                      <a:r>
                        <a:rPr lang="en-US" baseline="0" dirty="0" smtClean="0"/>
                        <a:t> each of the three models in this project, including: </a:t>
                      </a:r>
                      <a:br>
                        <a:rPr lang="en-US" baseline="0" dirty="0" smtClean="0"/>
                      </a:br>
                      <a:r>
                        <a:rPr lang="en-US" baseline="0" dirty="0" smtClean="0"/>
                        <a:t>A. PCMH Service Site: Number of patients screened (PHQ-9/SBIRT) </a:t>
                      </a:r>
                      <a:br>
                        <a:rPr lang="en-US" baseline="0" dirty="0" smtClean="0"/>
                      </a:br>
                      <a:r>
                        <a:rPr lang="en-US" baseline="0" dirty="0" smtClean="0"/>
                        <a:t>B. Behavioral Health Site: Number of patients receiving primary care services at a participating mental health or substance abuse site</a:t>
                      </a:r>
                    </a:p>
                    <a:p>
                      <a:r>
                        <a:rPr lang="en-US" baseline="0" dirty="0" smtClean="0"/>
                        <a:t>C. IMPACT: Number of patients screened (PHQ-9/ SBIRT)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dirty="0"/>
              <a:t>Engaged Patient Definition</a:t>
            </a:r>
          </a:p>
        </p:txBody>
      </p:sp>
    </p:spTree>
    <p:extLst>
      <p:ext uri="{BB962C8B-B14F-4D97-AF65-F5344CB8AC3E}">
        <p14:creationId xmlns:p14="http://schemas.microsoft.com/office/powerpoint/2010/main" val="60103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4745" y="765322"/>
            <a:ext cx="8576212" cy="3647152"/>
          </a:xfrm>
        </p:spPr>
        <p:txBody>
          <a:bodyPr/>
          <a:lstStyle/>
          <a:p>
            <a:pPr>
              <a:spcBef>
                <a:spcPts val="600"/>
              </a:spcBef>
            </a:pPr>
            <a:r>
              <a:rPr lang="en-US" sz="1600" b="1" dirty="0" smtClean="0"/>
              <a:t>Welcome &amp; Introductions </a:t>
            </a:r>
          </a:p>
          <a:p>
            <a:pPr>
              <a:spcBef>
                <a:spcPts val="600"/>
              </a:spcBef>
            </a:pPr>
            <a:r>
              <a:rPr lang="en-US" sz="1600" b="1" dirty="0" smtClean="0"/>
              <a:t>PPS Overview &amp; Organizational Structure</a:t>
            </a:r>
          </a:p>
          <a:p>
            <a:pPr>
              <a:spcBef>
                <a:spcPts val="600"/>
              </a:spcBef>
            </a:pPr>
            <a:r>
              <a:rPr lang="en-US" sz="1600" b="1" dirty="0" smtClean="0"/>
              <a:t>DSRIP Updates </a:t>
            </a:r>
          </a:p>
          <a:p>
            <a:pPr lvl="1">
              <a:spcBef>
                <a:spcPts val="600"/>
              </a:spcBef>
            </a:pPr>
            <a:r>
              <a:rPr lang="en-US" sz="1400" dirty="0" smtClean="0"/>
              <a:t>Progress To Date</a:t>
            </a:r>
            <a:endParaRPr lang="en-US" sz="1200" dirty="0" smtClean="0"/>
          </a:p>
          <a:p>
            <a:pPr lvl="1">
              <a:spcBef>
                <a:spcPts val="600"/>
              </a:spcBef>
            </a:pPr>
            <a:r>
              <a:rPr lang="en-US" sz="1400" dirty="0" smtClean="0"/>
              <a:t>Implementation Plan </a:t>
            </a:r>
            <a:endParaRPr lang="en-US" sz="1200" dirty="0" smtClean="0"/>
          </a:p>
          <a:p>
            <a:pPr>
              <a:spcBef>
                <a:spcPts val="600"/>
              </a:spcBef>
            </a:pPr>
            <a:r>
              <a:rPr lang="en-US" sz="1600" b="1" dirty="0"/>
              <a:t>Committee Purpose </a:t>
            </a:r>
            <a:endParaRPr lang="en-US" sz="1200" dirty="0"/>
          </a:p>
          <a:p>
            <a:pPr>
              <a:spcBef>
                <a:spcPts val="600"/>
              </a:spcBef>
            </a:pPr>
            <a:r>
              <a:rPr lang="en-US" sz="1600" b="1" dirty="0" smtClean="0"/>
              <a:t>Implementation Plan Draft – Review </a:t>
            </a:r>
          </a:p>
          <a:p>
            <a:pPr lvl="1">
              <a:spcBef>
                <a:spcPts val="600"/>
              </a:spcBef>
            </a:pPr>
            <a:r>
              <a:rPr lang="en-US" sz="1200" dirty="0" smtClean="0"/>
              <a:t>Revision process</a:t>
            </a:r>
            <a:endParaRPr lang="en-US" dirty="0"/>
          </a:p>
          <a:p>
            <a:pPr>
              <a:spcBef>
                <a:spcPts val="600"/>
              </a:spcBef>
            </a:pPr>
            <a:r>
              <a:rPr lang="en-US" sz="1600" b="1" dirty="0" smtClean="0"/>
              <a:t>Resources</a:t>
            </a:r>
          </a:p>
          <a:p>
            <a:pPr>
              <a:spcBef>
                <a:spcPts val="600"/>
              </a:spcBef>
            </a:pPr>
            <a:r>
              <a:rPr lang="en-US" sz="1600" b="1" dirty="0" smtClean="0"/>
              <a:t>Next Steps</a:t>
            </a:r>
          </a:p>
          <a:p>
            <a:pPr lvl="2">
              <a:spcBef>
                <a:spcPts val="600"/>
              </a:spcBef>
            </a:pPr>
            <a:r>
              <a:rPr lang="en-US" sz="1200" dirty="0" smtClean="0"/>
              <a:t>Implementation Plan – Final Submission (April 1, 2015)</a:t>
            </a:r>
          </a:p>
          <a:p>
            <a:pPr lvl="2">
              <a:spcBef>
                <a:spcPts val="600"/>
              </a:spcBef>
            </a:pPr>
            <a:r>
              <a:rPr lang="en-US" sz="1200" dirty="0" smtClean="0"/>
              <a:t>Next Committee Meetings</a:t>
            </a:r>
            <a:r>
              <a:rPr lang="en-US" sz="1000" dirty="0" smtClean="0"/>
              <a:t> </a:t>
            </a:r>
            <a:endParaRPr lang="en-US" sz="1000"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23988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3.a.i: Project Implementation Speed</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01994"/>
            <a:ext cx="9152889" cy="212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0343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2.b.vii: Patient Engagement Speed</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484" y="1876303"/>
            <a:ext cx="9031516" cy="1393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664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4293" y="824024"/>
            <a:ext cx="8540307" cy="3662541"/>
          </a:xfrm>
        </p:spPr>
        <p:txBody>
          <a:bodyPr/>
          <a:lstStyle/>
          <a:p>
            <a:r>
              <a:rPr lang="en-US" sz="2000" b="1" dirty="0" smtClean="0"/>
              <a:t>NYHQ Project Management Office (PMO) – </a:t>
            </a:r>
          </a:p>
          <a:p>
            <a:pPr lvl="1"/>
            <a:r>
              <a:rPr lang="en-US" sz="1800" dirty="0" smtClean="0"/>
              <a:t>Maria D’Urso – </a:t>
            </a:r>
            <a:r>
              <a:rPr lang="en-US" sz="1800" dirty="0" smtClean="0">
                <a:hlinkClick r:id="rId2"/>
              </a:rPr>
              <a:t>mda9005@nyp.org</a:t>
            </a:r>
            <a:r>
              <a:rPr lang="en-US" sz="1800" dirty="0" smtClean="0"/>
              <a:t> </a:t>
            </a:r>
          </a:p>
          <a:p>
            <a:pPr lvl="1"/>
            <a:r>
              <a:rPr lang="en-US" sz="1800" dirty="0" smtClean="0"/>
              <a:t>Louisa Low – </a:t>
            </a:r>
            <a:r>
              <a:rPr lang="en-US" sz="1800" dirty="0" smtClean="0">
                <a:hlinkClick r:id="rId3"/>
              </a:rPr>
              <a:t>lil9084@nyp.org</a:t>
            </a:r>
            <a:r>
              <a:rPr lang="en-US" sz="1800" dirty="0" smtClean="0"/>
              <a:t> </a:t>
            </a:r>
          </a:p>
          <a:p>
            <a:pPr lvl="1"/>
            <a:r>
              <a:rPr lang="en-US" sz="1800" dirty="0" smtClean="0"/>
              <a:t>Crystal Cheng – </a:t>
            </a:r>
            <a:r>
              <a:rPr lang="en-US" sz="1800" dirty="0" smtClean="0">
                <a:hlinkClick r:id="rId4"/>
              </a:rPr>
              <a:t>crc9038@nyp.org</a:t>
            </a:r>
            <a:r>
              <a:rPr lang="en-US" sz="1800" dirty="0" smtClean="0"/>
              <a:t> </a:t>
            </a:r>
          </a:p>
          <a:p>
            <a:r>
              <a:rPr lang="en-US" sz="2000" b="1" dirty="0" smtClean="0"/>
              <a:t>NYHQ </a:t>
            </a:r>
            <a:r>
              <a:rPr lang="en-US" sz="2000" b="1" dirty="0"/>
              <a:t>PPS Website </a:t>
            </a:r>
            <a:r>
              <a:rPr lang="en-US" sz="2000" b="1" dirty="0" smtClean="0"/>
              <a:t>- </a:t>
            </a:r>
            <a:r>
              <a:rPr lang="en-US" sz="2000" dirty="0">
                <a:hlinkClick r:id="rId5"/>
              </a:rPr>
              <a:t>http://</a:t>
            </a:r>
            <a:r>
              <a:rPr lang="en-US" sz="2000" dirty="0" smtClean="0">
                <a:hlinkClick r:id="rId5"/>
              </a:rPr>
              <a:t>www.nyhq.org/dsrippps</a:t>
            </a:r>
            <a:endParaRPr lang="en-US" sz="2000" dirty="0" smtClean="0"/>
          </a:p>
          <a:p>
            <a:r>
              <a:rPr lang="en-US" sz="2000" b="1" dirty="0" smtClean="0"/>
              <a:t>NYS </a:t>
            </a:r>
            <a:r>
              <a:rPr lang="en-US" sz="2000" b="1" dirty="0"/>
              <a:t>DSRIP Website - </a:t>
            </a:r>
            <a:r>
              <a:rPr lang="en-US" sz="2000" dirty="0">
                <a:hlinkClick r:id="rId6"/>
              </a:rPr>
              <a:t>https://www.health.ny.gov/health_care/medicaid/redesign/dsrip</a:t>
            </a:r>
            <a:r>
              <a:rPr lang="en-US" sz="2000" dirty="0" smtClean="0">
                <a:hlinkClick r:id="rId6"/>
              </a:rPr>
              <a:t>/</a:t>
            </a:r>
            <a:r>
              <a:rPr lang="en-US" sz="2000" dirty="0" smtClean="0"/>
              <a:t> </a:t>
            </a:r>
          </a:p>
          <a:p>
            <a:pPr lvl="1"/>
            <a:r>
              <a:rPr lang="en-US" sz="1800" dirty="0"/>
              <a:t>Applications - </a:t>
            </a:r>
            <a:r>
              <a:rPr lang="en-US" sz="1800" dirty="0">
                <a:hlinkClick r:id="rId7"/>
              </a:rPr>
              <a:t>https://www.health.ny.gov/health_care/medicaid/redesign/dsrip/pps_applications</a:t>
            </a:r>
            <a:r>
              <a:rPr lang="en-US" sz="1800" dirty="0" smtClean="0">
                <a:hlinkClick r:id="rId7"/>
              </a:rPr>
              <a:t>/</a:t>
            </a:r>
            <a:r>
              <a:rPr lang="en-US" sz="1800" dirty="0" smtClean="0"/>
              <a:t> </a:t>
            </a:r>
          </a:p>
          <a:p>
            <a:pPr lvl="1"/>
            <a:endParaRPr lang="en-US" sz="1800" dirty="0"/>
          </a:p>
        </p:txBody>
      </p:sp>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3061050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000" y="927100"/>
            <a:ext cx="8229600" cy="3194721"/>
          </a:xfrm>
        </p:spPr>
        <p:txBody>
          <a:bodyPr/>
          <a:lstStyle/>
          <a:p>
            <a:r>
              <a:rPr lang="en-US" dirty="0" smtClean="0"/>
              <a:t>Implementation Plan Revision</a:t>
            </a:r>
          </a:p>
          <a:p>
            <a:pPr lvl="1"/>
            <a:r>
              <a:rPr lang="en-US" dirty="0" smtClean="0"/>
              <a:t>Committee Feedback </a:t>
            </a:r>
          </a:p>
          <a:p>
            <a:pPr lvl="1"/>
            <a:r>
              <a:rPr lang="en-US" dirty="0" smtClean="0"/>
              <a:t>KPMG Feedback </a:t>
            </a:r>
          </a:p>
          <a:p>
            <a:r>
              <a:rPr lang="en-US" dirty="0" smtClean="0"/>
              <a:t>Committee Meetings</a:t>
            </a:r>
          </a:p>
          <a:p>
            <a:pPr lvl="1"/>
            <a:r>
              <a:rPr lang="en-US" dirty="0" smtClean="0"/>
              <a:t>Additional Members </a:t>
            </a:r>
          </a:p>
          <a:p>
            <a:pPr lvl="1"/>
            <a:r>
              <a:rPr lang="en-US" dirty="0" smtClean="0"/>
              <a:t>Implementation Plan Finalization</a:t>
            </a:r>
          </a:p>
          <a:p>
            <a:pPr lvl="1"/>
            <a:r>
              <a:rPr lang="en-US" dirty="0" smtClean="0"/>
              <a:t>Actualization Planning </a:t>
            </a:r>
          </a:p>
          <a:p>
            <a:r>
              <a:rPr lang="en-US" dirty="0" smtClean="0"/>
              <a:t>First Quarter Deliverable – Q2 DY1</a:t>
            </a:r>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2160037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62000" y="2028405"/>
            <a:ext cx="7772400" cy="707886"/>
          </a:xfrm>
        </p:spPr>
        <p:txBody>
          <a:bodyPr/>
          <a:lstStyle/>
          <a:p>
            <a:pPr algn="ctr"/>
            <a:r>
              <a:rPr lang="en-US" sz="4000" dirty="0" smtClean="0"/>
              <a:t>Questions?</a:t>
            </a:r>
            <a:endParaRPr lang="en-US" dirty="0"/>
          </a:p>
        </p:txBody>
      </p:sp>
    </p:spTree>
    <p:extLst>
      <p:ext uri="{BB962C8B-B14F-4D97-AF65-F5344CB8AC3E}">
        <p14:creationId xmlns:p14="http://schemas.microsoft.com/office/powerpoint/2010/main" val="2780059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946003" y="2179587"/>
            <a:ext cx="1078693" cy="453711"/>
          </a:xfrm>
          <a:prstGeom prst="rect">
            <a:avLst/>
          </a:prstGeom>
          <a:ln w="28575"/>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 Executive Committee</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sp>
        <p:nvSpPr>
          <p:cNvPr id="55" name="Rectangle 54"/>
          <p:cNvSpPr/>
          <p:nvPr/>
        </p:nvSpPr>
        <p:spPr>
          <a:xfrm>
            <a:off x="2624280" y="2174914"/>
            <a:ext cx="862095" cy="453711"/>
          </a:xfrm>
          <a:prstGeom prst="rect">
            <a:avLst/>
          </a:prstGeom>
          <a:ln w="28575"/>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PAC</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sp>
        <p:nvSpPr>
          <p:cNvPr id="22" name="Rectangle 21"/>
          <p:cNvSpPr/>
          <p:nvPr/>
        </p:nvSpPr>
        <p:spPr>
          <a:xfrm>
            <a:off x="5397860" y="2194716"/>
            <a:ext cx="744178" cy="422088"/>
          </a:xfrm>
          <a:prstGeom prst="rect">
            <a:avLst/>
          </a:prstGeom>
          <a:ln w="28575"/>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ts val="825"/>
              </a:lnSpc>
            </a:pPr>
            <a:r>
              <a:rPr lang="en-US" sz="750" dirty="0">
                <a:ln w="0"/>
                <a:solidFill>
                  <a:schemeClr val="tx1"/>
                </a:solidFill>
                <a:effectLst>
                  <a:outerShdw blurRad="38100" dist="19050" dir="2700000" algn="tl" rotWithShape="0">
                    <a:schemeClr val="dk1">
                      <a:alpha val="40000"/>
                    </a:schemeClr>
                  </a:outerShdw>
                </a:effectLst>
                <a:latin typeface="Arial Unicode MS"/>
              </a:rPr>
              <a:t>Audit</a:t>
            </a:r>
          </a:p>
          <a:p>
            <a:pPr algn="ctr">
              <a:lnSpc>
                <a:spcPts val="825"/>
              </a:lnSpc>
            </a:pPr>
            <a:r>
              <a:rPr lang="en-US" sz="750" dirty="0">
                <a:ln w="0"/>
                <a:solidFill>
                  <a:schemeClr val="tx1"/>
                </a:solidFill>
                <a:effectLst>
                  <a:outerShdw blurRad="38100" dist="19050" dir="2700000" algn="tl" rotWithShape="0">
                    <a:schemeClr val="dk1">
                      <a:alpha val="40000"/>
                    </a:schemeClr>
                  </a:outerShdw>
                </a:effectLst>
                <a:latin typeface="Arial Unicode MS"/>
              </a:rPr>
              <a:t>Compliance</a:t>
            </a:r>
          </a:p>
        </p:txBody>
      </p:sp>
      <p:sp>
        <p:nvSpPr>
          <p:cNvPr id="79" name="Title 78"/>
          <p:cNvSpPr>
            <a:spLocks noGrp="1"/>
          </p:cNvSpPr>
          <p:nvPr>
            <p:ph type="title"/>
          </p:nvPr>
        </p:nvSpPr>
        <p:spPr>
          <a:xfrm>
            <a:off x="550593" y="129839"/>
            <a:ext cx="8229600" cy="486918"/>
          </a:xfrm>
        </p:spPr>
        <p:txBody>
          <a:bodyPr>
            <a:normAutofit/>
          </a:bodyPr>
          <a:lstStyle/>
          <a:p>
            <a:r>
              <a:rPr lang="en-US" dirty="0" smtClean="0"/>
              <a:t>PPS Organizational Structure</a:t>
            </a:r>
            <a:endParaRPr lang="en-US" dirty="0"/>
          </a:p>
        </p:txBody>
      </p:sp>
      <p:sp>
        <p:nvSpPr>
          <p:cNvPr id="87" name="TextBox 86"/>
          <p:cNvSpPr txBox="1"/>
          <p:nvPr/>
        </p:nvSpPr>
        <p:spPr>
          <a:xfrm>
            <a:off x="1013020" y="4719934"/>
            <a:ext cx="2686954" cy="207749"/>
          </a:xfrm>
          <a:prstGeom prst="rect">
            <a:avLst/>
          </a:prstGeom>
          <a:ln w="3175"/>
        </p:spPr>
        <p:style>
          <a:lnRef idx="2">
            <a:schemeClr val="dk1"/>
          </a:lnRef>
          <a:fillRef idx="1">
            <a:schemeClr val="lt1"/>
          </a:fillRef>
          <a:effectRef idx="0">
            <a:schemeClr val="dk1"/>
          </a:effectRef>
          <a:fontRef idx="minor">
            <a:schemeClr val="dk1"/>
          </a:fontRef>
        </p:style>
        <p:txBody>
          <a:bodyPr wrap="none" rtlCol="0">
            <a:spAutoFit/>
          </a:bodyPr>
          <a:lstStyle/>
          <a:p>
            <a:r>
              <a:rPr lang="en-US" sz="750" dirty="0">
                <a:ln w="0"/>
                <a:effectLst>
                  <a:outerShdw blurRad="38100" dist="19050" dir="2700000" algn="tl" rotWithShape="0">
                    <a:schemeClr val="dk1">
                      <a:alpha val="40000"/>
                    </a:schemeClr>
                  </a:outerShdw>
                </a:effectLst>
              </a:rPr>
              <a:t>*Sub-Committees &amp; Workgroups will be formed as needed.</a:t>
            </a:r>
          </a:p>
        </p:txBody>
      </p:sp>
      <p:sp>
        <p:nvSpPr>
          <p:cNvPr id="60" name="Rectangle 59"/>
          <p:cNvSpPr/>
          <p:nvPr/>
        </p:nvSpPr>
        <p:spPr>
          <a:xfrm>
            <a:off x="3946003" y="1425852"/>
            <a:ext cx="1078693" cy="453711"/>
          </a:xfrm>
          <a:prstGeom prst="rect">
            <a:avLst/>
          </a:prstGeom>
          <a:ln w="28575"/>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 NYHQ </a:t>
            </a:r>
          </a:p>
          <a:p>
            <a:pPr algn="ctr"/>
            <a:r>
              <a:rPr lang="en-US" sz="750" dirty="0">
                <a:ln w="0"/>
                <a:solidFill>
                  <a:schemeClr val="tx1"/>
                </a:solidFill>
                <a:effectLst>
                  <a:outerShdw blurRad="38100" dist="19050" dir="2700000" algn="tl" rotWithShape="0">
                    <a:schemeClr val="dk1">
                      <a:alpha val="40000"/>
                    </a:schemeClr>
                  </a:outerShdw>
                </a:effectLst>
                <a:cs typeface="Times New Roman"/>
              </a:rPr>
              <a:t>Lead Hospital</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sp>
        <p:nvSpPr>
          <p:cNvPr id="18" name="Rectangle 17"/>
          <p:cNvSpPr/>
          <p:nvPr/>
        </p:nvSpPr>
        <p:spPr>
          <a:xfrm>
            <a:off x="6890437" y="4152530"/>
            <a:ext cx="784268" cy="514946"/>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Practitioner Engagement</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sp>
        <p:nvSpPr>
          <p:cNvPr id="21" name="Rectangle 20"/>
          <p:cNvSpPr/>
          <p:nvPr/>
        </p:nvSpPr>
        <p:spPr>
          <a:xfrm>
            <a:off x="3946003" y="794449"/>
            <a:ext cx="1078693" cy="453711"/>
          </a:xfrm>
          <a:prstGeom prst="rect">
            <a:avLst/>
          </a:prstGeom>
          <a:ln w="28575"/>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NYHQ</a:t>
            </a:r>
          </a:p>
          <a:p>
            <a:pPr algn="ctr"/>
            <a:r>
              <a:rPr lang="en-US" sz="750" dirty="0">
                <a:ln w="0"/>
                <a:solidFill>
                  <a:schemeClr val="tx1"/>
                </a:solidFill>
                <a:effectLst>
                  <a:outerShdw blurRad="38100" dist="19050" dir="2700000" algn="tl" rotWithShape="0">
                    <a:schemeClr val="dk1">
                      <a:alpha val="40000"/>
                    </a:schemeClr>
                  </a:outerShdw>
                </a:effectLst>
                <a:latin typeface="Arial Unicode MS"/>
                <a:cs typeface="Times New Roman"/>
              </a:rPr>
              <a:t>Board of Directors</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sp>
        <p:nvSpPr>
          <p:cNvPr id="28" name="Rectangle 27"/>
          <p:cNvSpPr/>
          <p:nvPr/>
        </p:nvSpPr>
        <p:spPr>
          <a:xfrm>
            <a:off x="4884086" y="4158757"/>
            <a:ext cx="917573" cy="514946"/>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Cultural Comp &amp; Health Literacy</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sp>
        <p:nvSpPr>
          <p:cNvPr id="29" name="Rectangle 28"/>
          <p:cNvSpPr/>
          <p:nvPr/>
        </p:nvSpPr>
        <p:spPr>
          <a:xfrm>
            <a:off x="3899233" y="3416785"/>
            <a:ext cx="1183271" cy="456405"/>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latin typeface="Arial Unicode MS"/>
              </a:rPr>
              <a:t>Long Term Care</a:t>
            </a:r>
          </a:p>
        </p:txBody>
      </p:sp>
      <p:sp>
        <p:nvSpPr>
          <p:cNvPr id="30" name="Rectangle 29"/>
          <p:cNvSpPr/>
          <p:nvPr/>
        </p:nvSpPr>
        <p:spPr>
          <a:xfrm>
            <a:off x="2227163" y="3416785"/>
            <a:ext cx="1183271" cy="456405"/>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latin typeface="Arial Unicode MS"/>
              </a:rPr>
              <a:t>High Risk Population</a:t>
            </a:r>
          </a:p>
        </p:txBody>
      </p:sp>
      <p:sp>
        <p:nvSpPr>
          <p:cNvPr id="31" name="Rectangle 30"/>
          <p:cNvSpPr/>
          <p:nvPr/>
        </p:nvSpPr>
        <p:spPr>
          <a:xfrm>
            <a:off x="5521488" y="3416785"/>
            <a:ext cx="1183271" cy="456405"/>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latin typeface="Arial Unicode MS"/>
              </a:rPr>
              <a:t>Behavioral Health &amp; Primary Care Integration</a:t>
            </a:r>
          </a:p>
        </p:txBody>
      </p:sp>
      <p:sp>
        <p:nvSpPr>
          <p:cNvPr id="32" name="Rectangle 31"/>
          <p:cNvSpPr/>
          <p:nvPr/>
        </p:nvSpPr>
        <p:spPr>
          <a:xfrm>
            <a:off x="5886626" y="4152531"/>
            <a:ext cx="917573" cy="514946"/>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Communications</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sp>
        <p:nvSpPr>
          <p:cNvPr id="37" name="Rectangle 36"/>
          <p:cNvSpPr/>
          <p:nvPr/>
        </p:nvSpPr>
        <p:spPr>
          <a:xfrm>
            <a:off x="3881546" y="4162590"/>
            <a:ext cx="917573" cy="514946"/>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latin typeface="Arial Unicode MS"/>
              </a:rPr>
              <a:t>Workforce</a:t>
            </a:r>
          </a:p>
        </p:txBody>
      </p:sp>
      <p:sp>
        <p:nvSpPr>
          <p:cNvPr id="38" name="Rectangle 37"/>
          <p:cNvSpPr/>
          <p:nvPr/>
        </p:nvSpPr>
        <p:spPr>
          <a:xfrm>
            <a:off x="952951" y="4171544"/>
            <a:ext cx="878639" cy="514946"/>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IT &amp; Performance Reporting </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sp>
        <p:nvSpPr>
          <p:cNvPr id="39" name="Rectangle 38"/>
          <p:cNvSpPr/>
          <p:nvPr/>
        </p:nvSpPr>
        <p:spPr>
          <a:xfrm>
            <a:off x="1911485" y="4160632"/>
            <a:ext cx="890024" cy="513579"/>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Clinical Integration &amp; Population Health Mgmt</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sp>
        <p:nvSpPr>
          <p:cNvPr id="41" name="Rectangle 40"/>
          <p:cNvSpPr/>
          <p:nvPr/>
        </p:nvSpPr>
        <p:spPr>
          <a:xfrm>
            <a:off x="2881852" y="4171544"/>
            <a:ext cx="917573" cy="514946"/>
          </a:xfrm>
          <a:prstGeom prst="rect">
            <a:avLst/>
          </a:prstGeom>
          <a:ln w="9525"/>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Finance</a:t>
            </a:r>
          </a:p>
        </p:txBody>
      </p:sp>
      <p:sp>
        <p:nvSpPr>
          <p:cNvPr id="43" name="Rectangle 42"/>
          <p:cNvSpPr/>
          <p:nvPr/>
        </p:nvSpPr>
        <p:spPr>
          <a:xfrm>
            <a:off x="3950087" y="2785382"/>
            <a:ext cx="1078693" cy="453711"/>
          </a:xfrm>
          <a:prstGeom prst="rect">
            <a:avLst/>
          </a:prstGeom>
          <a:ln w="19050"/>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50" dirty="0">
                <a:ln w="0"/>
                <a:solidFill>
                  <a:schemeClr val="tx1"/>
                </a:solidFill>
                <a:effectLst>
                  <a:outerShdw blurRad="38100" dist="19050" dir="2700000" algn="tl" rotWithShape="0">
                    <a:schemeClr val="dk1">
                      <a:alpha val="40000"/>
                    </a:schemeClr>
                  </a:outerShdw>
                </a:effectLst>
                <a:cs typeface="Times New Roman"/>
              </a:rPr>
              <a:t> PMO</a:t>
            </a:r>
            <a:endParaRPr lang="en-US" sz="750" dirty="0">
              <a:ln w="0"/>
              <a:solidFill>
                <a:schemeClr val="tx1"/>
              </a:solidFill>
              <a:effectLst>
                <a:outerShdw blurRad="38100" dist="19050" dir="2700000" algn="tl" rotWithShape="0">
                  <a:schemeClr val="dk1">
                    <a:alpha val="40000"/>
                  </a:schemeClr>
                </a:outerShdw>
              </a:effectLst>
              <a:latin typeface="Arial Unicode MS"/>
            </a:endParaRPr>
          </a:p>
        </p:txBody>
      </p:sp>
      <p:cxnSp>
        <p:nvCxnSpPr>
          <p:cNvPr id="16" name="Straight Connector 15"/>
          <p:cNvCxnSpPr>
            <a:stCxn id="60" idx="2"/>
            <a:endCxn id="17" idx="0"/>
          </p:cNvCxnSpPr>
          <p:nvPr/>
        </p:nvCxnSpPr>
        <p:spPr>
          <a:xfrm>
            <a:off x="4485350" y="1879563"/>
            <a:ext cx="0" cy="300024"/>
          </a:xfrm>
          <a:prstGeom prst="line">
            <a:avLst/>
          </a:prstGeom>
          <a:ln w="12700"/>
        </p:spPr>
        <p:style>
          <a:lnRef idx="1">
            <a:schemeClr val="dk1"/>
          </a:lnRef>
          <a:fillRef idx="0">
            <a:schemeClr val="dk1"/>
          </a:fillRef>
          <a:effectRef idx="0">
            <a:schemeClr val="dk1"/>
          </a:effectRef>
          <a:fontRef idx="minor">
            <a:schemeClr val="tx1"/>
          </a:fontRef>
        </p:style>
      </p:cxnSp>
      <p:cxnSp>
        <p:nvCxnSpPr>
          <p:cNvPr id="44" name="Straight Connector 43"/>
          <p:cNvCxnSpPr>
            <a:stCxn id="21" idx="2"/>
            <a:endCxn id="60" idx="0"/>
          </p:cNvCxnSpPr>
          <p:nvPr/>
        </p:nvCxnSpPr>
        <p:spPr>
          <a:xfrm>
            <a:off x="4485350" y="1248160"/>
            <a:ext cx="0" cy="177692"/>
          </a:xfrm>
          <a:prstGeom prst="line">
            <a:avLst/>
          </a:prstGeom>
          <a:ln w="12700"/>
        </p:spPr>
        <p:style>
          <a:lnRef idx="1">
            <a:schemeClr val="dk1"/>
          </a:lnRef>
          <a:fillRef idx="0">
            <a:schemeClr val="dk1"/>
          </a:fillRef>
          <a:effectRef idx="0">
            <a:schemeClr val="dk1"/>
          </a:effectRef>
          <a:fontRef idx="minor">
            <a:schemeClr val="tx1"/>
          </a:fontRef>
        </p:style>
      </p:cxnSp>
      <p:cxnSp>
        <p:nvCxnSpPr>
          <p:cNvPr id="46" name="Straight Connector 45"/>
          <p:cNvCxnSpPr>
            <a:stCxn id="17" idx="3"/>
            <a:endCxn id="22" idx="1"/>
          </p:cNvCxnSpPr>
          <p:nvPr/>
        </p:nvCxnSpPr>
        <p:spPr>
          <a:xfrm flipV="1">
            <a:off x="5024696" y="2405760"/>
            <a:ext cx="373164" cy="683"/>
          </a:xfrm>
          <a:prstGeom prst="line">
            <a:avLst/>
          </a:prstGeom>
          <a:ln w="12700"/>
        </p:spPr>
        <p:style>
          <a:lnRef idx="1">
            <a:schemeClr val="dk1"/>
          </a:lnRef>
          <a:fillRef idx="0">
            <a:schemeClr val="dk1"/>
          </a:fillRef>
          <a:effectRef idx="0">
            <a:schemeClr val="dk1"/>
          </a:effectRef>
          <a:fontRef idx="minor">
            <a:schemeClr val="tx1"/>
          </a:fontRef>
        </p:style>
      </p:cxnSp>
      <p:cxnSp>
        <p:nvCxnSpPr>
          <p:cNvPr id="48" name="Straight Connector 47"/>
          <p:cNvCxnSpPr>
            <a:stCxn id="55" idx="3"/>
            <a:endCxn id="17" idx="1"/>
          </p:cNvCxnSpPr>
          <p:nvPr/>
        </p:nvCxnSpPr>
        <p:spPr>
          <a:xfrm>
            <a:off x="3486374" y="2401770"/>
            <a:ext cx="459629" cy="4673"/>
          </a:xfrm>
          <a:prstGeom prst="line">
            <a:avLst/>
          </a:prstGeom>
          <a:ln w="12700"/>
        </p:spPr>
        <p:style>
          <a:lnRef idx="1">
            <a:schemeClr val="dk1"/>
          </a:lnRef>
          <a:fillRef idx="0">
            <a:schemeClr val="dk1"/>
          </a:fillRef>
          <a:effectRef idx="0">
            <a:schemeClr val="dk1"/>
          </a:effectRef>
          <a:fontRef idx="minor">
            <a:schemeClr val="tx1"/>
          </a:fontRef>
        </p:style>
      </p:cxnSp>
      <p:cxnSp>
        <p:nvCxnSpPr>
          <p:cNvPr id="52" name="Straight Connector 51"/>
          <p:cNvCxnSpPr>
            <a:stCxn id="17" idx="2"/>
            <a:endCxn id="43" idx="0"/>
          </p:cNvCxnSpPr>
          <p:nvPr/>
        </p:nvCxnSpPr>
        <p:spPr>
          <a:xfrm>
            <a:off x="4485350" y="2633298"/>
            <a:ext cx="4084" cy="15208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3" idx="2"/>
            <a:endCxn id="29" idx="0"/>
          </p:cNvCxnSpPr>
          <p:nvPr/>
        </p:nvCxnSpPr>
        <p:spPr>
          <a:xfrm>
            <a:off x="4489434" y="3239094"/>
            <a:ext cx="1435" cy="177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30" idx="0"/>
            <a:endCxn id="43" idx="1"/>
          </p:cNvCxnSpPr>
          <p:nvPr/>
        </p:nvCxnSpPr>
        <p:spPr>
          <a:xfrm rot="5400000" flipH="1" flipV="1">
            <a:off x="3182169" y="2648868"/>
            <a:ext cx="404548" cy="1131289"/>
          </a:xfrm>
          <a:prstGeom prst="bentConnector2">
            <a:avLst/>
          </a:prstGeom>
          <a:ln w="9525"/>
        </p:spPr>
        <p:style>
          <a:lnRef idx="1">
            <a:schemeClr val="dk1"/>
          </a:lnRef>
          <a:fillRef idx="0">
            <a:schemeClr val="dk1"/>
          </a:fillRef>
          <a:effectRef idx="0">
            <a:schemeClr val="dk1"/>
          </a:effectRef>
          <a:fontRef idx="minor">
            <a:schemeClr val="tx1"/>
          </a:fontRef>
        </p:style>
      </p:cxnSp>
      <p:cxnSp>
        <p:nvCxnSpPr>
          <p:cNvPr id="59" name="Elbow Connector 58"/>
          <p:cNvCxnSpPr>
            <a:stCxn id="31" idx="0"/>
            <a:endCxn id="43" idx="3"/>
          </p:cNvCxnSpPr>
          <p:nvPr/>
        </p:nvCxnSpPr>
        <p:spPr>
          <a:xfrm rot="16200000" flipV="1">
            <a:off x="5368678" y="2672340"/>
            <a:ext cx="404548" cy="1084344"/>
          </a:xfrm>
          <a:prstGeom prst="bentConnector2">
            <a:avLst/>
          </a:prstGeom>
          <a:ln w="9525"/>
        </p:spPr>
        <p:style>
          <a:lnRef idx="1">
            <a:schemeClr val="dk1"/>
          </a:lnRef>
          <a:fillRef idx="0">
            <a:schemeClr val="dk1"/>
          </a:fillRef>
          <a:effectRef idx="0">
            <a:schemeClr val="dk1"/>
          </a:effectRef>
          <a:fontRef idx="minor">
            <a:schemeClr val="tx1"/>
          </a:fontRef>
        </p:style>
      </p:cxnSp>
      <p:cxnSp>
        <p:nvCxnSpPr>
          <p:cNvPr id="62" name="Straight Connector 61"/>
          <p:cNvCxnSpPr>
            <a:stCxn id="30" idx="3"/>
            <a:endCxn id="29" idx="1"/>
          </p:cNvCxnSpPr>
          <p:nvPr/>
        </p:nvCxnSpPr>
        <p:spPr>
          <a:xfrm>
            <a:off x="3410434" y="3644988"/>
            <a:ext cx="48880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64" name="Straight Connector 63"/>
          <p:cNvCxnSpPr>
            <a:stCxn id="29" idx="3"/>
            <a:endCxn id="31" idx="1"/>
          </p:cNvCxnSpPr>
          <p:nvPr/>
        </p:nvCxnSpPr>
        <p:spPr>
          <a:xfrm>
            <a:off x="5082504" y="3644988"/>
            <a:ext cx="438985" cy="0"/>
          </a:xfrm>
          <a:prstGeom prst="line">
            <a:avLst/>
          </a:prstGeom>
          <a:ln w="9525"/>
        </p:spPr>
        <p:style>
          <a:lnRef idx="1">
            <a:schemeClr val="dk1"/>
          </a:lnRef>
          <a:fillRef idx="0">
            <a:schemeClr val="dk1"/>
          </a:fillRef>
          <a:effectRef idx="0">
            <a:schemeClr val="dk1"/>
          </a:effectRef>
          <a:fontRef idx="minor">
            <a:schemeClr val="tx1"/>
          </a:fontRef>
        </p:style>
      </p:cxnSp>
      <p:cxnSp>
        <p:nvCxnSpPr>
          <p:cNvPr id="66" name="Elbow Connector 65"/>
          <p:cNvCxnSpPr>
            <a:stCxn id="38" idx="0"/>
            <a:endCxn id="43" idx="1"/>
          </p:cNvCxnSpPr>
          <p:nvPr/>
        </p:nvCxnSpPr>
        <p:spPr>
          <a:xfrm rot="5400000" flipH="1" flipV="1">
            <a:off x="2091526" y="2312982"/>
            <a:ext cx="1159306" cy="2557817"/>
          </a:xfrm>
          <a:prstGeom prst="bentConnector2">
            <a:avLst/>
          </a:prstGeom>
          <a:ln w="9525"/>
        </p:spPr>
        <p:style>
          <a:lnRef idx="1">
            <a:schemeClr val="dk1"/>
          </a:lnRef>
          <a:fillRef idx="0">
            <a:schemeClr val="dk1"/>
          </a:fillRef>
          <a:effectRef idx="0">
            <a:schemeClr val="dk1"/>
          </a:effectRef>
          <a:fontRef idx="minor">
            <a:schemeClr val="tx1"/>
          </a:fontRef>
        </p:style>
      </p:cxnSp>
      <p:cxnSp>
        <p:nvCxnSpPr>
          <p:cNvPr id="123" name="Elbow Connector 122"/>
          <p:cNvCxnSpPr>
            <a:stCxn id="39" idx="0"/>
          </p:cNvCxnSpPr>
          <p:nvPr/>
        </p:nvCxnSpPr>
        <p:spPr>
          <a:xfrm rot="16200000" flipV="1">
            <a:off x="1837660" y="3641794"/>
            <a:ext cx="73450" cy="964227"/>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Elbow Connector 126"/>
          <p:cNvCxnSpPr>
            <a:stCxn id="41" idx="0"/>
          </p:cNvCxnSpPr>
          <p:nvPr/>
        </p:nvCxnSpPr>
        <p:spPr>
          <a:xfrm rot="16200000" flipV="1">
            <a:off x="2806389" y="3637293"/>
            <a:ext cx="84361" cy="984140"/>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Elbow Connector 128"/>
          <p:cNvCxnSpPr/>
          <p:nvPr/>
        </p:nvCxnSpPr>
        <p:spPr>
          <a:xfrm rot="16200000" flipV="1">
            <a:off x="3788396" y="3595524"/>
            <a:ext cx="62543" cy="1041330"/>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Elbow Connector 132"/>
          <p:cNvCxnSpPr>
            <a:stCxn id="18" idx="0"/>
            <a:endCxn id="43" idx="3"/>
          </p:cNvCxnSpPr>
          <p:nvPr/>
        </p:nvCxnSpPr>
        <p:spPr>
          <a:xfrm rot="16200000" flipV="1">
            <a:off x="5585530" y="2455488"/>
            <a:ext cx="1140292" cy="2253791"/>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Elbow Connector 135"/>
          <p:cNvCxnSpPr>
            <a:stCxn id="37" idx="0"/>
          </p:cNvCxnSpPr>
          <p:nvPr/>
        </p:nvCxnSpPr>
        <p:spPr>
          <a:xfrm rot="5400000" flipH="1" flipV="1">
            <a:off x="5772616" y="2652635"/>
            <a:ext cx="77672" cy="2942239"/>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Elbow Connector 137"/>
          <p:cNvCxnSpPr>
            <a:stCxn id="28" idx="0"/>
          </p:cNvCxnSpPr>
          <p:nvPr/>
        </p:nvCxnSpPr>
        <p:spPr>
          <a:xfrm rot="5400000" flipH="1" flipV="1">
            <a:off x="6274858" y="3152932"/>
            <a:ext cx="73840" cy="1937810"/>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Elbow Connector 139"/>
          <p:cNvCxnSpPr>
            <a:stCxn id="32" idx="0"/>
          </p:cNvCxnSpPr>
          <p:nvPr/>
        </p:nvCxnSpPr>
        <p:spPr>
          <a:xfrm rot="5400000" flipH="1" flipV="1">
            <a:off x="6780186" y="3650145"/>
            <a:ext cx="67613" cy="937158"/>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157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PPS Org Structure:  Committees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19" y="795647"/>
            <a:ext cx="8558771" cy="407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116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4320" y="800490"/>
            <a:ext cx="8590280" cy="514839"/>
          </a:xfrm>
        </p:spPr>
        <p:txBody>
          <a:bodyPr/>
          <a:lstStyle/>
          <a:p>
            <a:r>
              <a:rPr lang="en-US" dirty="0" smtClean="0"/>
              <a:t>CNA Completed &amp; Projects Selected – </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DSRIP Updates </a:t>
            </a:r>
            <a:endParaRPr lang="en-US" dirty="0"/>
          </a:p>
        </p:txBody>
      </p:sp>
      <p:pic>
        <p:nvPicPr>
          <p:cNvPr id="4" name="Picture 3"/>
          <p:cNvPicPr>
            <a:picLocks noChangeAspect="1"/>
          </p:cNvPicPr>
          <p:nvPr/>
        </p:nvPicPr>
        <p:blipFill>
          <a:blip r:embed="rId3"/>
          <a:stretch>
            <a:fillRect/>
          </a:stretch>
        </p:blipFill>
        <p:spPr>
          <a:xfrm>
            <a:off x="983689" y="1315329"/>
            <a:ext cx="6866083" cy="3382464"/>
          </a:xfrm>
          <a:prstGeom prst="rect">
            <a:avLst/>
          </a:prstGeom>
          <a:ln>
            <a:solidFill>
              <a:schemeClr val="tx1"/>
            </a:solidFill>
          </a:ln>
        </p:spPr>
      </p:pic>
    </p:spTree>
    <p:extLst>
      <p:ext uri="{BB962C8B-B14F-4D97-AF65-F5344CB8AC3E}">
        <p14:creationId xmlns:p14="http://schemas.microsoft.com/office/powerpoint/2010/main" val="1650899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48941338"/>
              </p:ext>
            </p:extLst>
          </p:nvPr>
        </p:nvGraphicFramePr>
        <p:xfrm>
          <a:off x="127591" y="974947"/>
          <a:ext cx="8931349" cy="3288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DSRIP Updates</a:t>
            </a:r>
            <a:endParaRPr lang="en-US" dirty="0"/>
          </a:p>
        </p:txBody>
      </p:sp>
      <p:sp>
        <p:nvSpPr>
          <p:cNvPr id="5" name="TextBox 4"/>
          <p:cNvSpPr txBox="1"/>
          <p:nvPr/>
        </p:nvSpPr>
        <p:spPr>
          <a:xfrm>
            <a:off x="175437" y="834656"/>
            <a:ext cx="2870791" cy="1754326"/>
          </a:xfrm>
          <a:prstGeom prst="rect">
            <a:avLst/>
          </a:prstGeom>
          <a:noFill/>
        </p:spPr>
        <p:txBody>
          <a:bodyPr wrap="square" rtlCol="0">
            <a:spAutoFit/>
          </a:bodyPr>
          <a:lstStyle/>
          <a:p>
            <a:r>
              <a:rPr lang="en-US" b="1" dirty="0" smtClean="0"/>
              <a:t>Documents Available:</a:t>
            </a:r>
            <a:r>
              <a:rPr lang="en-US" dirty="0" smtClean="0"/>
              <a:t>  </a:t>
            </a:r>
          </a:p>
          <a:p>
            <a:pPr marL="342900" indent="-342900">
              <a:buFontTx/>
              <a:buChar char="-"/>
            </a:pPr>
            <a:r>
              <a:rPr lang="en-US" dirty="0" smtClean="0"/>
              <a:t>DSRIP Applications</a:t>
            </a:r>
          </a:p>
          <a:p>
            <a:pPr marL="342900" indent="-342900">
              <a:buFontTx/>
              <a:buChar char="-"/>
            </a:pPr>
            <a:r>
              <a:rPr lang="en-US" dirty="0" smtClean="0"/>
              <a:t>Scale &amp; Speed by Project</a:t>
            </a:r>
          </a:p>
          <a:p>
            <a:pPr marL="342900" indent="-342900">
              <a:buFontTx/>
              <a:buChar char="-"/>
            </a:pPr>
            <a:r>
              <a:rPr lang="en-US" dirty="0" smtClean="0"/>
              <a:t>Implementation Plan Draft</a:t>
            </a:r>
            <a:endParaRPr lang="en-US" dirty="0"/>
          </a:p>
        </p:txBody>
      </p:sp>
      <p:sp>
        <p:nvSpPr>
          <p:cNvPr id="6" name="Down Arrow Callout 5"/>
          <p:cNvSpPr/>
          <p:nvPr/>
        </p:nvSpPr>
        <p:spPr>
          <a:xfrm>
            <a:off x="3349256" y="1446027"/>
            <a:ext cx="1100470" cy="653903"/>
          </a:xfrm>
          <a:prstGeom prst="downArrowCallou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Current State</a:t>
            </a:r>
          </a:p>
        </p:txBody>
      </p:sp>
    </p:spTree>
    <p:extLst>
      <p:ext uri="{BB962C8B-B14F-4D97-AF65-F5344CB8AC3E}">
        <p14:creationId xmlns:p14="http://schemas.microsoft.com/office/powerpoint/2010/main" val="166771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DSRIP Updates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74422200"/>
              </p:ext>
            </p:extLst>
          </p:nvPr>
        </p:nvGraphicFramePr>
        <p:xfrm>
          <a:off x="536944" y="781492"/>
          <a:ext cx="6608134" cy="4066957"/>
        </p:xfrm>
        <a:graphic>
          <a:graphicData uri="http://schemas.openxmlformats.org/drawingml/2006/table">
            <a:tbl>
              <a:tblPr/>
              <a:tblGrid>
                <a:gridCol w="1007269"/>
                <a:gridCol w="2667605"/>
                <a:gridCol w="1516440"/>
                <a:gridCol w="1416820"/>
              </a:tblGrid>
              <a:tr h="379777">
                <a:tc>
                  <a:txBody>
                    <a:bodyPr/>
                    <a:lstStyle/>
                    <a:p>
                      <a:pPr algn="ctr" fontAlgn="b"/>
                      <a:r>
                        <a:rPr lang="en-US" sz="900" b="1" i="0" u="none" strike="noStrike" dirty="0">
                          <a:solidFill>
                            <a:srgbClr val="000000"/>
                          </a:solidFill>
                          <a:effectLst/>
                          <a:latin typeface="Calibri" panose="020F0502020204030204" pitchFamily="34" charset="0"/>
                        </a:rPr>
                        <a:t>Distribution Year</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Quarter</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Calibri" panose="020F0502020204030204" pitchFamily="34" charset="0"/>
                        </a:rPr>
                        <a:t>Reporting Period</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Calibri" panose="020F0502020204030204" pitchFamily="34" charset="0"/>
                        </a:rPr>
                        <a:t>Quarterly Report Due</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Calibri" panose="020F0502020204030204" pitchFamily="34" charset="0"/>
                        </a:rPr>
                        <a:t> Payment Date </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84359">
                <a:tc>
                  <a:txBody>
                    <a:bodyPr/>
                    <a:lstStyle/>
                    <a:p>
                      <a:pPr algn="l" fontAlgn="b"/>
                      <a:r>
                        <a:rPr lang="en-US" sz="900" b="0" i="0" u="none" strike="noStrike" dirty="0">
                          <a:solidFill>
                            <a:srgbClr val="000000"/>
                          </a:solidFill>
                          <a:effectLst/>
                          <a:latin typeface="Calibri" panose="020F0502020204030204" pitchFamily="34" charset="0"/>
                        </a:rPr>
                        <a:t> </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Project Plan &amp; Implementation Plan</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N/A</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April 20, 2015</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59">
                <a:tc>
                  <a:txBody>
                    <a:bodyPr/>
                    <a:lstStyle/>
                    <a:p>
                      <a:pPr algn="l" fontAlgn="b"/>
                      <a:r>
                        <a:rPr lang="en-US" sz="900" b="0" i="0" u="none" strike="noStrike" dirty="0">
                          <a:solidFill>
                            <a:srgbClr val="000000"/>
                          </a:solidFill>
                          <a:effectLst/>
                          <a:latin typeface="Calibri" panose="020F0502020204030204" pitchFamily="34" charset="0"/>
                        </a:rPr>
                        <a:t>DY1 - Q2</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da-DK" sz="900" b="0" i="0" u="none" strike="noStrike">
                          <a:solidFill>
                            <a:srgbClr val="000000"/>
                          </a:solidFill>
                          <a:effectLst/>
                          <a:latin typeface="Calibri" panose="020F0502020204030204" pitchFamily="34" charset="0"/>
                        </a:rPr>
                        <a:t>April 1, 2015 - June 30, 2015</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July 31, 2015</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900" b="0" i="0" u="none" strike="noStrike" dirty="0">
                          <a:solidFill>
                            <a:srgbClr val="000000"/>
                          </a:solidFill>
                          <a:effectLst/>
                          <a:latin typeface="Calibri" panose="020F0502020204030204" pitchFamily="34" charset="0"/>
                        </a:rPr>
                        <a:t>October 29, 2015</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84359">
                <a:tc>
                  <a:txBody>
                    <a:bodyPr/>
                    <a:lstStyle/>
                    <a:p>
                      <a:pPr algn="l" fontAlgn="b"/>
                      <a:r>
                        <a:rPr lang="en-US" sz="900" b="0" i="0" u="none" strike="noStrike" dirty="0">
                          <a:solidFill>
                            <a:srgbClr val="000000"/>
                          </a:solidFill>
                          <a:effectLst/>
                          <a:latin typeface="Calibri" panose="020F0502020204030204" pitchFamily="34" charset="0"/>
                        </a:rPr>
                        <a:t>DY1 - Q3</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900" b="0" i="0" u="none" strike="noStrike" dirty="0">
                          <a:solidFill>
                            <a:srgbClr val="000000"/>
                          </a:solidFill>
                          <a:effectLst/>
                          <a:latin typeface="Calibri" panose="020F0502020204030204" pitchFamily="34" charset="0"/>
                        </a:rPr>
                        <a:t>July 1, 2015 - September 30, 2015</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October 31, 2015</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b"/>
                      <a:r>
                        <a:rPr lang="en-US" sz="900" b="0" i="0" u="none" strike="noStrike" dirty="0">
                          <a:solidFill>
                            <a:srgbClr val="000000"/>
                          </a:solidFill>
                          <a:effectLst/>
                          <a:latin typeface="Calibri" panose="020F0502020204030204" pitchFamily="34" charset="0"/>
                        </a:rPr>
                        <a:t>April 1, 2016</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84359">
                <a:tc>
                  <a:txBody>
                    <a:bodyPr/>
                    <a:lstStyle/>
                    <a:p>
                      <a:pPr algn="l" fontAlgn="b"/>
                      <a:r>
                        <a:rPr lang="en-US" sz="900" b="0" i="0" u="none" strike="noStrike" dirty="0">
                          <a:solidFill>
                            <a:srgbClr val="000000"/>
                          </a:solidFill>
                          <a:effectLst/>
                          <a:latin typeface="Calibri" panose="020F0502020204030204" pitchFamily="34" charset="0"/>
                        </a:rPr>
                        <a:t>DY1  Q4</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900" b="0" i="0" u="none" strike="noStrike" dirty="0">
                          <a:solidFill>
                            <a:srgbClr val="000000"/>
                          </a:solidFill>
                          <a:effectLst/>
                          <a:latin typeface="Calibri" panose="020F0502020204030204" pitchFamily="34" charset="0"/>
                        </a:rPr>
                        <a:t>October 1, 2015 - December 31, 2015</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January 31, 2016</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184359">
                <a:tc>
                  <a:txBody>
                    <a:bodyPr/>
                    <a:lstStyle/>
                    <a:p>
                      <a:pPr algn="l" fontAlgn="b"/>
                      <a:r>
                        <a:rPr lang="en-US" sz="900" b="0" i="0" u="none" strike="noStrike" dirty="0">
                          <a:solidFill>
                            <a:srgbClr val="000000"/>
                          </a:solidFill>
                          <a:effectLst/>
                          <a:latin typeface="Calibri" panose="020F0502020204030204" pitchFamily="34" charset="0"/>
                        </a:rPr>
                        <a:t>DY2 - Q1</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January 1, 2016 - March 31, </a:t>
                      </a:r>
                      <a:r>
                        <a:rPr lang="en-US" sz="900" b="0" i="0" u="none" strike="noStrike" dirty="0" smtClean="0">
                          <a:solidFill>
                            <a:srgbClr val="000000"/>
                          </a:solidFill>
                          <a:effectLst/>
                          <a:latin typeface="Calibri" panose="020F0502020204030204" pitchFamily="34" charset="0"/>
                        </a:rPr>
                        <a:t>2016</a:t>
                      </a:r>
                      <a:endParaRPr lang="en-US" sz="900" b="0" i="0" u="none" strike="noStrike" dirty="0">
                        <a:solidFill>
                          <a:srgbClr val="000000"/>
                        </a:solidFill>
                        <a:effectLst/>
                        <a:latin typeface="Calibri" panose="020F0502020204030204" pitchFamily="34" charset="0"/>
                      </a:endParaRP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April 30, 2016</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900" b="0" i="0" u="none" strike="noStrike" dirty="0">
                          <a:solidFill>
                            <a:srgbClr val="000000"/>
                          </a:solidFill>
                          <a:effectLst/>
                          <a:latin typeface="Calibri" panose="020F0502020204030204" pitchFamily="34" charset="0"/>
                        </a:rPr>
                        <a:t>October 1, 2016</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59">
                <a:tc>
                  <a:txBody>
                    <a:bodyPr/>
                    <a:lstStyle/>
                    <a:p>
                      <a:pPr algn="l" fontAlgn="b"/>
                      <a:r>
                        <a:rPr lang="en-US" sz="900" b="0" i="0" u="none" strike="noStrike" dirty="0">
                          <a:solidFill>
                            <a:srgbClr val="000000"/>
                          </a:solidFill>
                          <a:effectLst/>
                          <a:latin typeface="Calibri" panose="020F0502020204030204" pitchFamily="34" charset="0"/>
                        </a:rPr>
                        <a:t>DY2 - Q2</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da-DK" sz="900" b="0" i="0" u="none" strike="noStrike">
                          <a:solidFill>
                            <a:srgbClr val="000000"/>
                          </a:solidFill>
                          <a:effectLst/>
                          <a:latin typeface="Calibri" panose="020F0502020204030204" pitchFamily="34" charset="0"/>
                        </a:rPr>
                        <a:t>April 1, 2016 - June 30, 2016</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July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2016</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84359">
                <a:tc>
                  <a:txBody>
                    <a:bodyPr/>
                    <a:lstStyle/>
                    <a:p>
                      <a:pPr algn="l" fontAlgn="b"/>
                      <a:r>
                        <a:rPr lang="en-US" sz="900" b="0" i="0" u="none" strike="noStrike" dirty="0">
                          <a:solidFill>
                            <a:srgbClr val="000000"/>
                          </a:solidFill>
                          <a:effectLst/>
                          <a:latin typeface="Calibri" panose="020F0502020204030204" pitchFamily="34" charset="0"/>
                        </a:rPr>
                        <a:t>DY2  - Q3</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July 1, 2016 - September 30, 2016</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October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2016</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900" b="0" i="0" u="none" strike="noStrike" dirty="0">
                          <a:solidFill>
                            <a:srgbClr val="000000"/>
                          </a:solidFill>
                          <a:effectLst/>
                          <a:latin typeface="Calibri" panose="020F0502020204030204" pitchFamily="34" charset="0"/>
                        </a:rPr>
                        <a:t>April 1, 2017</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59">
                <a:tc>
                  <a:txBody>
                    <a:bodyPr/>
                    <a:lstStyle/>
                    <a:p>
                      <a:pPr algn="l" fontAlgn="b"/>
                      <a:r>
                        <a:rPr lang="en-US" sz="900" b="0" i="0" u="none" strike="noStrike" dirty="0">
                          <a:solidFill>
                            <a:srgbClr val="000000"/>
                          </a:solidFill>
                          <a:effectLst/>
                          <a:latin typeface="Calibri" panose="020F0502020204030204" pitchFamily="34" charset="0"/>
                        </a:rPr>
                        <a:t>DY2 - Q4</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October 1, 2016 - December 31, 2016</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January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2017</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84359">
                <a:tc>
                  <a:txBody>
                    <a:bodyPr/>
                    <a:lstStyle/>
                    <a:p>
                      <a:pPr algn="l" fontAlgn="b"/>
                      <a:r>
                        <a:rPr lang="en-US" sz="900" b="0" i="0" u="none" strike="noStrike" dirty="0">
                          <a:solidFill>
                            <a:srgbClr val="000000"/>
                          </a:solidFill>
                          <a:effectLst/>
                          <a:latin typeface="Calibri" panose="020F0502020204030204" pitchFamily="34" charset="0"/>
                        </a:rPr>
                        <a:t>DY3 - Q1</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900" b="0" i="0" u="none" strike="noStrike" dirty="0">
                          <a:solidFill>
                            <a:srgbClr val="000000"/>
                          </a:solidFill>
                          <a:effectLst/>
                          <a:latin typeface="Calibri" panose="020F0502020204030204" pitchFamily="34" charset="0"/>
                        </a:rPr>
                        <a:t>January 1, 2017 - March 31, 2017</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April </a:t>
                      </a:r>
                      <a:r>
                        <a:rPr lang="en-US" sz="900" b="0" i="0" u="none" strike="noStrike" dirty="0" smtClean="0">
                          <a:solidFill>
                            <a:srgbClr val="000000"/>
                          </a:solidFill>
                          <a:effectLst/>
                          <a:latin typeface="Calibri" panose="020F0502020204030204" pitchFamily="34" charset="0"/>
                        </a:rPr>
                        <a:t>30, </a:t>
                      </a:r>
                      <a:r>
                        <a:rPr lang="en-US" sz="900" b="0" i="0" u="none" strike="noStrike" dirty="0">
                          <a:solidFill>
                            <a:srgbClr val="000000"/>
                          </a:solidFill>
                          <a:effectLst/>
                          <a:latin typeface="Calibri" panose="020F0502020204030204" pitchFamily="34" charset="0"/>
                        </a:rPr>
                        <a:t>2017</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b"/>
                      <a:r>
                        <a:rPr lang="en-US" sz="900" b="0" i="0" u="none" strike="noStrike" dirty="0">
                          <a:solidFill>
                            <a:srgbClr val="000000"/>
                          </a:solidFill>
                          <a:effectLst/>
                          <a:latin typeface="Calibri" panose="020F0502020204030204" pitchFamily="34" charset="0"/>
                        </a:rPr>
                        <a:t>October 1, 2017</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84359">
                <a:tc>
                  <a:txBody>
                    <a:bodyPr/>
                    <a:lstStyle/>
                    <a:p>
                      <a:pPr algn="l" fontAlgn="b"/>
                      <a:r>
                        <a:rPr lang="en-US" sz="900" b="0" i="0" u="none" strike="noStrike" dirty="0">
                          <a:solidFill>
                            <a:srgbClr val="000000"/>
                          </a:solidFill>
                          <a:effectLst/>
                          <a:latin typeface="Calibri" panose="020F0502020204030204" pitchFamily="34" charset="0"/>
                        </a:rPr>
                        <a:t>DY3 - Q2</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da-DK" sz="900" b="0" i="0" u="none" strike="noStrike">
                          <a:solidFill>
                            <a:srgbClr val="000000"/>
                          </a:solidFill>
                          <a:effectLst/>
                          <a:latin typeface="Calibri" panose="020F0502020204030204" pitchFamily="34" charset="0"/>
                        </a:rPr>
                        <a:t>April 1, 2017 - June 30, 2017</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July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2017</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184359">
                <a:tc>
                  <a:txBody>
                    <a:bodyPr/>
                    <a:lstStyle/>
                    <a:p>
                      <a:pPr algn="l" fontAlgn="b"/>
                      <a:r>
                        <a:rPr lang="en-US" sz="900" b="0" i="0" u="none" strike="noStrike" dirty="0">
                          <a:solidFill>
                            <a:srgbClr val="000000"/>
                          </a:solidFill>
                          <a:effectLst/>
                          <a:latin typeface="Calibri" panose="020F0502020204030204" pitchFamily="34" charset="0"/>
                        </a:rPr>
                        <a:t>DY3 - Q3</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900" b="0" i="0" u="none" strike="noStrike" dirty="0">
                          <a:solidFill>
                            <a:srgbClr val="000000"/>
                          </a:solidFill>
                          <a:effectLst/>
                          <a:latin typeface="Calibri" panose="020F0502020204030204" pitchFamily="34" charset="0"/>
                        </a:rPr>
                        <a:t>July 1, 2017 - September 30, 2017</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October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2017</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b"/>
                      <a:r>
                        <a:rPr lang="en-US" sz="900" b="0" i="0" u="none" strike="noStrike" dirty="0">
                          <a:solidFill>
                            <a:srgbClr val="000000"/>
                          </a:solidFill>
                          <a:effectLst/>
                          <a:latin typeface="Calibri" panose="020F0502020204030204" pitchFamily="34" charset="0"/>
                        </a:rPr>
                        <a:t>April 1, 2018</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84359">
                <a:tc>
                  <a:txBody>
                    <a:bodyPr/>
                    <a:lstStyle/>
                    <a:p>
                      <a:pPr algn="l" fontAlgn="b"/>
                      <a:r>
                        <a:rPr lang="en-US" sz="900" b="0" i="0" u="none" strike="noStrike" dirty="0">
                          <a:solidFill>
                            <a:srgbClr val="000000"/>
                          </a:solidFill>
                          <a:effectLst/>
                          <a:latin typeface="Calibri" panose="020F0502020204030204" pitchFamily="34" charset="0"/>
                        </a:rPr>
                        <a:t>DY3 - Q4</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900" b="0" i="0" u="none" strike="noStrike" dirty="0">
                          <a:solidFill>
                            <a:srgbClr val="000000"/>
                          </a:solidFill>
                          <a:effectLst/>
                          <a:latin typeface="Calibri" panose="020F0502020204030204" pitchFamily="34" charset="0"/>
                        </a:rPr>
                        <a:t>October 1, 2017 - December 31, 2017</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January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2018</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184359">
                <a:tc>
                  <a:txBody>
                    <a:bodyPr/>
                    <a:lstStyle/>
                    <a:p>
                      <a:pPr algn="l" fontAlgn="b"/>
                      <a:r>
                        <a:rPr lang="en-US" sz="900" b="0" i="0" u="none" strike="noStrike" dirty="0">
                          <a:solidFill>
                            <a:srgbClr val="000000"/>
                          </a:solidFill>
                          <a:effectLst/>
                          <a:latin typeface="Calibri" panose="020F0502020204030204" pitchFamily="34" charset="0"/>
                        </a:rPr>
                        <a:t>DY4 - Q1</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January 1, 2018 - March 31, 2018</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April </a:t>
                      </a:r>
                      <a:r>
                        <a:rPr lang="en-US" sz="900" b="0" i="0" u="none" strike="noStrike" dirty="0" smtClean="0">
                          <a:solidFill>
                            <a:srgbClr val="000000"/>
                          </a:solidFill>
                          <a:effectLst/>
                          <a:latin typeface="Calibri" panose="020F0502020204030204" pitchFamily="34" charset="0"/>
                        </a:rPr>
                        <a:t>30, </a:t>
                      </a:r>
                      <a:r>
                        <a:rPr lang="en-US" sz="900" b="0" i="0" u="none" strike="noStrike" dirty="0">
                          <a:solidFill>
                            <a:srgbClr val="000000"/>
                          </a:solidFill>
                          <a:effectLst/>
                          <a:latin typeface="Calibri" panose="020F0502020204030204" pitchFamily="34" charset="0"/>
                        </a:rPr>
                        <a:t>2018</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900" b="0" i="0" u="none" strike="noStrike" dirty="0">
                          <a:solidFill>
                            <a:srgbClr val="000000"/>
                          </a:solidFill>
                          <a:effectLst/>
                          <a:latin typeface="Calibri" panose="020F0502020204030204" pitchFamily="34" charset="0"/>
                        </a:rPr>
                        <a:t>October 1, 2018</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59">
                <a:tc>
                  <a:txBody>
                    <a:bodyPr/>
                    <a:lstStyle/>
                    <a:p>
                      <a:pPr algn="l" fontAlgn="b"/>
                      <a:r>
                        <a:rPr lang="en-US" sz="900" b="0" i="0" u="none" strike="noStrike" dirty="0">
                          <a:solidFill>
                            <a:srgbClr val="000000"/>
                          </a:solidFill>
                          <a:effectLst/>
                          <a:latin typeface="Calibri" panose="020F0502020204030204" pitchFamily="34" charset="0"/>
                        </a:rPr>
                        <a:t>DY4 - Q2</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da-DK" sz="900" b="0" i="0" u="none" strike="noStrike">
                          <a:solidFill>
                            <a:srgbClr val="000000"/>
                          </a:solidFill>
                          <a:effectLst/>
                          <a:latin typeface="Calibri" panose="020F0502020204030204" pitchFamily="34" charset="0"/>
                        </a:rPr>
                        <a:t>April 1, 2018 - June 30, 2018</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July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2018</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84359">
                <a:tc>
                  <a:txBody>
                    <a:bodyPr/>
                    <a:lstStyle/>
                    <a:p>
                      <a:pPr algn="l" fontAlgn="b"/>
                      <a:r>
                        <a:rPr lang="en-US" sz="900" b="0" i="0" u="none" strike="noStrike" dirty="0">
                          <a:solidFill>
                            <a:srgbClr val="000000"/>
                          </a:solidFill>
                          <a:effectLst/>
                          <a:latin typeface="Calibri" panose="020F0502020204030204" pitchFamily="34" charset="0"/>
                        </a:rPr>
                        <a:t>DY4 - Q3</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July 1, 2018 - September 30, 2018</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October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2018</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900" b="0" i="0" u="none" strike="noStrike" dirty="0">
                          <a:solidFill>
                            <a:srgbClr val="000000"/>
                          </a:solidFill>
                          <a:effectLst/>
                          <a:latin typeface="Calibri" panose="020F0502020204030204" pitchFamily="34" charset="0"/>
                        </a:rPr>
                        <a:t>April 1, 2019</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59">
                <a:tc>
                  <a:txBody>
                    <a:bodyPr/>
                    <a:lstStyle/>
                    <a:p>
                      <a:pPr algn="l" fontAlgn="b"/>
                      <a:r>
                        <a:rPr lang="en-US" sz="900" b="0" i="0" u="none" strike="noStrike" dirty="0">
                          <a:solidFill>
                            <a:srgbClr val="000000"/>
                          </a:solidFill>
                          <a:effectLst/>
                          <a:latin typeface="Calibri" panose="020F0502020204030204" pitchFamily="34" charset="0"/>
                        </a:rPr>
                        <a:t>DY4 - Q4</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October 1, 2018 - December 31, 2018</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January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2019</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84359">
                <a:tc>
                  <a:txBody>
                    <a:bodyPr/>
                    <a:lstStyle/>
                    <a:p>
                      <a:pPr algn="l" fontAlgn="b"/>
                      <a:r>
                        <a:rPr lang="en-US" sz="900" b="0" i="0" u="none" strike="noStrike" dirty="0">
                          <a:solidFill>
                            <a:srgbClr val="000000"/>
                          </a:solidFill>
                          <a:effectLst/>
                          <a:latin typeface="Calibri" panose="020F0502020204030204" pitchFamily="34" charset="0"/>
                        </a:rPr>
                        <a:t>DY5 - Q1</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900" b="0" i="0" u="none" strike="noStrike" dirty="0">
                          <a:solidFill>
                            <a:srgbClr val="000000"/>
                          </a:solidFill>
                          <a:effectLst/>
                          <a:latin typeface="Calibri" panose="020F0502020204030204" pitchFamily="34" charset="0"/>
                        </a:rPr>
                        <a:t>January 1, 2019 - March 31, 2019</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April </a:t>
                      </a:r>
                      <a:r>
                        <a:rPr lang="en-US" sz="900" b="0" i="0" u="none" strike="noStrike" dirty="0" smtClean="0">
                          <a:solidFill>
                            <a:srgbClr val="000000"/>
                          </a:solidFill>
                          <a:effectLst/>
                          <a:latin typeface="Calibri" panose="020F0502020204030204" pitchFamily="34" charset="0"/>
                        </a:rPr>
                        <a:t>30, 2019</a:t>
                      </a:r>
                      <a:endParaRPr lang="en-US" sz="900" b="0" i="0" u="none" strike="noStrike" dirty="0">
                        <a:solidFill>
                          <a:srgbClr val="000000"/>
                        </a:solidFill>
                        <a:effectLst/>
                        <a:latin typeface="Calibri" panose="020F0502020204030204" pitchFamily="34" charset="0"/>
                      </a:endParaRP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b"/>
                      <a:r>
                        <a:rPr lang="en-US" sz="900" b="0" i="0" u="none" strike="noStrike" dirty="0">
                          <a:solidFill>
                            <a:srgbClr val="000000"/>
                          </a:solidFill>
                          <a:effectLst/>
                          <a:latin typeface="Calibri" panose="020F0502020204030204" pitchFamily="34" charset="0"/>
                        </a:rPr>
                        <a:t>October 1, 2019</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84359">
                <a:tc>
                  <a:txBody>
                    <a:bodyPr/>
                    <a:lstStyle/>
                    <a:p>
                      <a:pPr algn="l" fontAlgn="b"/>
                      <a:r>
                        <a:rPr lang="en-US" sz="900" b="0" i="0" u="none" strike="noStrike" dirty="0">
                          <a:solidFill>
                            <a:srgbClr val="000000"/>
                          </a:solidFill>
                          <a:effectLst/>
                          <a:latin typeface="Calibri" panose="020F0502020204030204" pitchFamily="34" charset="0"/>
                        </a:rPr>
                        <a:t>DY5 - Q2</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da-DK" sz="900" b="0" i="0" u="none" strike="noStrike">
                          <a:solidFill>
                            <a:srgbClr val="000000"/>
                          </a:solidFill>
                          <a:effectLst/>
                          <a:latin typeface="Calibri" panose="020F0502020204030204" pitchFamily="34" charset="0"/>
                        </a:rPr>
                        <a:t>April 1, 2019 - June 30, 2019</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July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a:t>
                      </a:r>
                      <a:r>
                        <a:rPr lang="en-US" sz="900" b="0" i="0" u="none" strike="noStrike" dirty="0" smtClean="0">
                          <a:solidFill>
                            <a:srgbClr val="000000"/>
                          </a:solidFill>
                          <a:effectLst/>
                          <a:latin typeface="Calibri" panose="020F0502020204030204" pitchFamily="34" charset="0"/>
                        </a:rPr>
                        <a:t>2019</a:t>
                      </a:r>
                      <a:endParaRPr lang="en-US" sz="900" b="0" i="0" u="none" strike="noStrike" dirty="0">
                        <a:solidFill>
                          <a:srgbClr val="000000"/>
                        </a:solidFill>
                        <a:effectLst/>
                        <a:latin typeface="Calibri" panose="020F0502020204030204" pitchFamily="34" charset="0"/>
                      </a:endParaRP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184359">
                <a:tc>
                  <a:txBody>
                    <a:bodyPr/>
                    <a:lstStyle/>
                    <a:p>
                      <a:pPr algn="l" fontAlgn="b"/>
                      <a:r>
                        <a:rPr lang="en-US" sz="900" b="0" i="0" u="none" strike="noStrike" dirty="0">
                          <a:solidFill>
                            <a:srgbClr val="000000"/>
                          </a:solidFill>
                          <a:effectLst/>
                          <a:latin typeface="Calibri" panose="020F0502020204030204" pitchFamily="34" charset="0"/>
                        </a:rPr>
                        <a:t>DY5 - Q3</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900" b="0" i="0" u="none" strike="noStrike" dirty="0">
                          <a:solidFill>
                            <a:srgbClr val="000000"/>
                          </a:solidFill>
                          <a:effectLst/>
                          <a:latin typeface="Calibri" panose="020F0502020204030204" pitchFamily="34" charset="0"/>
                        </a:rPr>
                        <a:t>July 1, 2019 - September 30, 2019</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October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a:t>
                      </a:r>
                      <a:r>
                        <a:rPr lang="en-US" sz="900" b="0" i="0" u="none" strike="noStrike" dirty="0" smtClean="0">
                          <a:solidFill>
                            <a:srgbClr val="000000"/>
                          </a:solidFill>
                          <a:effectLst/>
                          <a:latin typeface="Calibri" panose="020F0502020204030204" pitchFamily="34" charset="0"/>
                        </a:rPr>
                        <a:t>2019</a:t>
                      </a:r>
                      <a:endParaRPr lang="en-US" sz="900" b="0" i="0" u="none" strike="noStrike" dirty="0">
                        <a:solidFill>
                          <a:srgbClr val="000000"/>
                        </a:solidFill>
                        <a:effectLst/>
                        <a:latin typeface="Calibri" panose="020F0502020204030204" pitchFamily="34" charset="0"/>
                      </a:endParaRP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b"/>
                      <a:r>
                        <a:rPr lang="en-US" sz="900" b="0" i="0" u="none" strike="noStrike" dirty="0">
                          <a:solidFill>
                            <a:srgbClr val="000000"/>
                          </a:solidFill>
                          <a:effectLst/>
                          <a:latin typeface="Calibri" panose="020F0502020204030204" pitchFamily="34" charset="0"/>
                        </a:rPr>
                        <a:t>April 1, 2020</a:t>
                      </a:r>
                    </a:p>
                  </a:txBody>
                  <a:tcPr marL="1590" marR="1590" marT="159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84359">
                <a:tc>
                  <a:txBody>
                    <a:bodyPr/>
                    <a:lstStyle/>
                    <a:p>
                      <a:pPr algn="l" fontAlgn="b"/>
                      <a:r>
                        <a:rPr lang="en-US" sz="900" b="0" i="0" u="none" strike="noStrike" dirty="0">
                          <a:solidFill>
                            <a:srgbClr val="000000"/>
                          </a:solidFill>
                          <a:effectLst/>
                          <a:latin typeface="Calibri" panose="020F0502020204030204" pitchFamily="34" charset="0"/>
                        </a:rPr>
                        <a:t>DY5 - Q4</a:t>
                      </a:r>
                    </a:p>
                  </a:txBody>
                  <a:tcPr marL="1590" marR="1590" marT="159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900" b="0" i="0" u="none" strike="noStrike" dirty="0">
                          <a:solidFill>
                            <a:srgbClr val="000000"/>
                          </a:solidFill>
                          <a:effectLst/>
                          <a:latin typeface="Calibri" panose="020F0502020204030204" pitchFamily="34" charset="0"/>
                        </a:rPr>
                        <a:t>October 1, 2019 - December 31, 2019</a:t>
                      </a: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January </a:t>
                      </a:r>
                      <a:r>
                        <a:rPr lang="en-US" sz="900" b="0" i="0" u="none" strike="noStrike" dirty="0" smtClean="0">
                          <a:solidFill>
                            <a:srgbClr val="000000"/>
                          </a:solidFill>
                          <a:effectLst/>
                          <a:latin typeface="Calibri" panose="020F0502020204030204" pitchFamily="34" charset="0"/>
                        </a:rPr>
                        <a:t>31</a:t>
                      </a:r>
                      <a:r>
                        <a:rPr lang="en-US" sz="900" b="0" i="0" u="none" strike="noStrike" dirty="0">
                          <a:solidFill>
                            <a:srgbClr val="000000"/>
                          </a:solidFill>
                          <a:effectLst/>
                          <a:latin typeface="Calibri" panose="020F0502020204030204" pitchFamily="34" charset="0"/>
                        </a:rPr>
                        <a:t>, </a:t>
                      </a:r>
                      <a:r>
                        <a:rPr lang="en-US" sz="900" b="0" i="0" u="none" strike="noStrike" dirty="0" smtClean="0">
                          <a:solidFill>
                            <a:srgbClr val="000000"/>
                          </a:solidFill>
                          <a:effectLst/>
                          <a:latin typeface="Calibri" panose="020F0502020204030204" pitchFamily="34" charset="0"/>
                        </a:rPr>
                        <a:t>2020</a:t>
                      </a:r>
                      <a:endParaRPr lang="en-US" sz="900" b="0" i="0" u="none" strike="noStrike" dirty="0">
                        <a:solidFill>
                          <a:srgbClr val="000000"/>
                        </a:solidFill>
                        <a:effectLst/>
                        <a:latin typeface="Calibri" panose="020F0502020204030204" pitchFamily="34" charset="0"/>
                      </a:endParaRPr>
                    </a:p>
                  </a:txBody>
                  <a:tcPr marL="1590" marR="1590" marT="1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bl>
          </a:graphicData>
        </a:graphic>
      </p:graphicFrame>
      <p:sp>
        <p:nvSpPr>
          <p:cNvPr id="5" name="Left Arrow Callout 4"/>
          <p:cNvSpPr/>
          <p:nvPr/>
        </p:nvSpPr>
        <p:spPr>
          <a:xfrm>
            <a:off x="7309884" y="994144"/>
            <a:ext cx="1459023" cy="898452"/>
          </a:xfrm>
          <a:prstGeom prst="leftArrowCallou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First Due Date</a:t>
            </a:r>
          </a:p>
        </p:txBody>
      </p:sp>
    </p:spTree>
    <p:extLst>
      <p:ext uri="{BB962C8B-B14F-4D97-AF65-F5344CB8AC3E}">
        <p14:creationId xmlns:p14="http://schemas.microsoft.com/office/powerpoint/2010/main" val="343632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4172" y="879254"/>
            <a:ext cx="8710428" cy="1323439"/>
          </a:xfrm>
        </p:spPr>
        <p:txBody>
          <a:bodyPr/>
          <a:lstStyle/>
          <a:p>
            <a:pPr marL="0" indent="0">
              <a:buNone/>
            </a:pPr>
            <a:r>
              <a:rPr lang="en-US" sz="2000" dirty="0" smtClean="0"/>
              <a:t>Develop a structure for collaboration to focus on organizational functions and project implementation and outcomes specific to DSRIP deliverables according to the need of PPS partners and the community they serve.   Committees will:</a:t>
            </a:r>
            <a:endParaRPr lang="en-US" sz="2000" dirty="0"/>
          </a:p>
        </p:txBody>
      </p:sp>
      <p:sp>
        <p:nvSpPr>
          <p:cNvPr id="3" name="Title 2"/>
          <p:cNvSpPr>
            <a:spLocks noGrp="1"/>
          </p:cNvSpPr>
          <p:nvPr>
            <p:ph type="title"/>
          </p:nvPr>
        </p:nvSpPr>
        <p:spPr/>
        <p:txBody>
          <a:bodyPr/>
          <a:lstStyle/>
          <a:p>
            <a:r>
              <a:rPr lang="en-US" dirty="0" smtClean="0"/>
              <a:t>Committee Purpose- Planning Phase</a:t>
            </a:r>
            <a:endParaRPr lang="en-US" dirty="0"/>
          </a:p>
        </p:txBody>
      </p:sp>
      <p:sp>
        <p:nvSpPr>
          <p:cNvPr id="4" name="Content Placeholder 1"/>
          <p:cNvSpPr txBox="1">
            <a:spLocks/>
          </p:cNvSpPr>
          <p:nvPr/>
        </p:nvSpPr>
        <p:spPr>
          <a:xfrm>
            <a:off x="592470" y="2154849"/>
            <a:ext cx="8229600" cy="621709"/>
          </a:xfrm>
          <a:prstGeom prst="rect">
            <a:avLst/>
          </a:prstGeom>
        </p:spPr>
        <p:txBody>
          <a:bodyPr vert="horz" wrap="square" lIns="91440" tIns="45720" rIns="91440" bIns="45720" rtlCol="0">
            <a:spAutoFit/>
          </a:bodyPr>
          <a:lstStyle>
            <a:lvl1pPr marL="285750" indent="-285750" algn="l" defTabSz="914400" rtl="0" eaLnBrk="1" latinLnBrk="0" hangingPunct="1">
              <a:spcBef>
                <a:spcPct val="20000"/>
              </a:spcBef>
              <a:buFontTx/>
              <a:buBlip>
                <a:blip r:embed="rId2"/>
              </a:buBlip>
              <a:defRPr sz="2400" kern="1200">
                <a:solidFill>
                  <a:schemeClr val="tx1"/>
                </a:solidFill>
                <a:latin typeface="Arial" pitchFamily="34" charset="0"/>
                <a:ea typeface="+mn-ea"/>
                <a:cs typeface="Arial" pitchFamily="34" charset="0"/>
              </a:defRPr>
            </a:lvl1pPr>
            <a:lvl2pPr marL="627063" indent="-169863"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084263" indent="-169863" algn="l" defTabSz="914400" rtl="0" eaLnBrk="1" latinLnBrk="0" hangingPunct="1">
              <a:spcBef>
                <a:spcPct val="20000"/>
              </a:spcBef>
              <a:buFont typeface="Calibri" pitchFamily="34" charset="0"/>
              <a:buChar char="»"/>
              <a:defRPr sz="1800" kern="1200">
                <a:solidFill>
                  <a:schemeClr val="tx1"/>
                </a:solidFill>
                <a:latin typeface="Arial" pitchFamily="34" charset="0"/>
                <a:ea typeface="+mn-ea"/>
                <a:cs typeface="Arial" pitchFamily="34" charset="0"/>
              </a:defRPr>
            </a:lvl3pPr>
            <a:lvl4pPr marL="1541463" indent="-169863" algn="l" defTabSz="914400" rtl="0" eaLnBrk="1" latinLnBrk="0" hangingPunct="1">
              <a:spcBef>
                <a:spcPct val="20000"/>
              </a:spcBef>
              <a:buFont typeface="Wingdings" pitchFamily="2" charset="2"/>
              <a:buChar char="§"/>
              <a:tabLst/>
              <a:defRPr sz="1600" kern="1200">
                <a:solidFill>
                  <a:schemeClr val="tx1"/>
                </a:solidFill>
                <a:latin typeface="Arial" pitchFamily="34" charset="0"/>
                <a:ea typeface="+mn-ea"/>
                <a:cs typeface="Arial" pitchFamily="34" charset="0"/>
              </a:defRPr>
            </a:lvl4pPr>
            <a:lvl5pPr marL="1998663" indent="-169863"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Refine &amp; finalize Implementation Plans – Due April 1, 2015</a:t>
            </a:r>
          </a:p>
          <a:p>
            <a:pPr lvl="1"/>
            <a:r>
              <a:rPr lang="en-US" sz="1200" dirty="0" smtClean="0"/>
              <a:t>High level milestones / Risks &amp; Mitigations / Financial Milestone Dates</a:t>
            </a:r>
          </a:p>
        </p:txBody>
      </p:sp>
    </p:spTree>
    <p:extLst>
      <p:ext uri="{BB962C8B-B14F-4D97-AF65-F5344CB8AC3E}">
        <p14:creationId xmlns:p14="http://schemas.microsoft.com/office/powerpoint/2010/main" val="914168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000" y="927100"/>
            <a:ext cx="8229600" cy="3527119"/>
          </a:xfrm>
        </p:spPr>
        <p:txBody>
          <a:bodyPr/>
          <a:lstStyle/>
          <a:p>
            <a:r>
              <a:rPr lang="en-US" sz="1800" dirty="0"/>
              <a:t>Develop plans for actualization of functions or projects</a:t>
            </a:r>
          </a:p>
          <a:p>
            <a:pPr lvl="1"/>
            <a:r>
              <a:rPr lang="en-US" sz="1100" dirty="0"/>
              <a:t>Project Plans </a:t>
            </a:r>
          </a:p>
          <a:p>
            <a:pPr lvl="1"/>
            <a:r>
              <a:rPr lang="en-US" sz="1100" dirty="0"/>
              <a:t>Budgets</a:t>
            </a:r>
          </a:p>
          <a:p>
            <a:pPr lvl="1"/>
            <a:r>
              <a:rPr lang="en-US" sz="1100" dirty="0"/>
              <a:t>Partner Expectations</a:t>
            </a:r>
          </a:p>
          <a:p>
            <a:r>
              <a:rPr lang="en-US" sz="1800" dirty="0"/>
              <a:t>Engage key-stakeholders specific to project or function need</a:t>
            </a:r>
          </a:p>
          <a:p>
            <a:r>
              <a:rPr lang="en-US" sz="1800" dirty="0"/>
              <a:t>Provide guidance for best practice standards &amp; evidence based medicine protocols </a:t>
            </a:r>
          </a:p>
          <a:p>
            <a:r>
              <a:rPr lang="en-US" sz="1800" dirty="0"/>
              <a:t>Recommend strategies or policies to the Executive Committee </a:t>
            </a:r>
          </a:p>
          <a:p>
            <a:r>
              <a:rPr lang="en-US" sz="1800" dirty="0"/>
              <a:t>Establish monthly reporting expectations &amp; communication channels for progress updates</a:t>
            </a:r>
          </a:p>
          <a:p>
            <a:r>
              <a:rPr lang="en-US" sz="1800" dirty="0"/>
              <a:t>Partner with PMO to monitor monthly &amp; quarterly deliverables</a:t>
            </a:r>
          </a:p>
          <a:p>
            <a:r>
              <a:rPr lang="en-US" sz="1800" dirty="0"/>
              <a:t>Create workgroups to continue development or </a:t>
            </a:r>
            <a:r>
              <a:rPr lang="en-US" sz="1800" dirty="0" smtClean="0"/>
              <a:t>implementation</a:t>
            </a:r>
            <a:endParaRPr lang="en-US" sz="1800" dirty="0"/>
          </a:p>
        </p:txBody>
      </p:sp>
      <p:sp>
        <p:nvSpPr>
          <p:cNvPr id="3" name="Title 2"/>
          <p:cNvSpPr>
            <a:spLocks noGrp="1"/>
          </p:cNvSpPr>
          <p:nvPr>
            <p:ph type="title"/>
          </p:nvPr>
        </p:nvSpPr>
        <p:spPr/>
        <p:txBody>
          <a:bodyPr/>
          <a:lstStyle/>
          <a:p>
            <a:r>
              <a:rPr lang="en-US" dirty="0"/>
              <a:t>Committee Purpose- </a:t>
            </a:r>
            <a:r>
              <a:rPr lang="en-US" dirty="0" smtClean="0"/>
              <a:t>Operational Phase</a:t>
            </a:r>
            <a:endParaRPr lang="en-US" dirty="0"/>
          </a:p>
        </p:txBody>
      </p:sp>
    </p:spTree>
    <p:extLst>
      <p:ext uri="{BB962C8B-B14F-4D97-AF65-F5344CB8AC3E}">
        <p14:creationId xmlns:p14="http://schemas.microsoft.com/office/powerpoint/2010/main" val="1756542416"/>
      </p:ext>
    </p:extLst>
  </p:cSld>
  <p:clrMapOvr>
    <a:masterClrMapping/>
  </p:clrMapOvr>
</p:sld>
</file>

<file path=ppt/theme/theme1.xml><?xml version="1.0" encoding="utf-8"?>
<a:theme xmlns:a="http://schemas.openxmlformats.org/drawingml/2006/main" name="Premier-PPT-blank_widescreen_16x9">
  <a:themeElements>
    <a:clrScheme name="Corporate Palette">
      <a:dk1>
        <a:srgbClr val="000000"/>
      </a:dk1>
      <a:lt1>
        <a:srgbClr val="FFFFFF"/>
      </a:lt1>
      <a:dk2>
        <a:srgbClr val="004165"/>
      </a:dk2>
      <a:lt2>
        <a:srgbClr val="E2D478"/>
      </a:lt2>
      <a:accent1>
        <a:srgbClr val="58A618"/>
      </a:accent1>
      <a:accent2>
        <a:srgbClr val="2A6EBB"/>
      </a:accent2>
      <a:accent3>
        <a:srgbClr val="612141"/>
      </a:accent3>
      <a:accent4>
        <a:srgbClr val="FF9E1B"/>
      </a:accent4>
      <a:accent5>
        <a:srgbClr val="4BACC6"/>
      </a:accent5>
      <a:accent6>
        <a:srgbClr val="404545"/>
      </a:accent6>
      <a:hlink>
        <a:srgbClr val="0000FF"/>
      </a:hlink>
      <a:folHlink>
        <a:srgbClr val="2A6EB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20000"/>
            <a:lumOff val="80000"/>
          </a:schemeClr>
        </a:solidFill>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a:defPPr>
      </a:lstStyle>
    </a:txDef>
  </a:objectDefaults>
  <a:extraClrSchemeLst/>
</a:theme>
</file>

<file path=ppt/theme/theme2.xml><?xml version="1.0" encoding="utf-8"?>
<a:theme xmlns:a="http://schemas.openxmlformats.org/drawingml/2006/main" name="APPLICATION SUPPORT, 5.16.14, v3">
  <a:themeElements>
    <a:clrScheme name="Corporate Palette">
      <a:dk1>
        <a:srgbClr val="000000"/>
      </a:dk1>
      <a:lt1>
        <a:srgbClr val="FFFFFF"/>
      </a:lt1>
      <a:dk2>
        <a:srgbClr val="004165"/>
      </a:dk2>
      <a:lt2>
        <a:srgbClr val="E2D478"/>
      </a:lt2>
      <a:accent1>
        <a:srgbClr val="58A618"/>
      </a:accent1>
      <a:accent2>
        <a:srgbClr val="2A6EBB"/>
      </a:accent2>
      <a:accent3>
        <a:srgbClr val="612141"/>
      </a:accent3>
      <a:accent4>
        <a:srgbClr val="FF9E1B"/>
      </a:accent4>
      <a:accent5>
        <a:srgbClr val="4BACC6"/>
      </a:accent5>
      <a:accent6>
        <a:srgbClr val="404545"/>
      </a:accent6>
      <a:hlink>
        <a:srgbClr val="0000FF"/>
      </a:hlink>
      <a:folHlink>
        <a:srgbClr val="2A6EB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20000"/>
            <a:lumOff val="80000"/>
          </a:schemeClr>
        </a:solidFill>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EF98B9EF9AC04681BA5A82B9CA3467" ma:contentTypeVersion="0" ma:contentTypeDescription="Create a new document." ma:contentTypeScope="" ma:versionID="744a44962e777a6c836885548bf34e1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8EF607-B462-48F9-BB05-7024B8690139}">
  <ds:schemaRefs>
    <ds:schemaRef ds:uri="http://purl.org/dc/terms/"/>
    <ds:schemaRef ds:uri="http://purl.org/dc/elements/1.1/"/>
    <ds:schemaRef ds:uri="http://purl.org/dc/dcmitype/"/>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FB73DADE-F179-4E32-B8DE-8F203187814A}">
  <ds:schemaRefs>
    <ds:schemaRef ds:uri="http://schemas.microsoft.com/sharepoint/v3/contenttype/forms"/>
  </ds:schemaRefs>
</ds:datastoreItem>
</file>

<file path=customXml/itemProps3.xml><?xml version="1.0" encoding="utf-8"?>
<ds:datastoreItem xmlns:ds="http://schemas.openxmlformats.org/officeDocument/2006/customXml" ds:itemID="{798D9782-1B26-4306-B004-AA3A6E3B39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Premier-PPT-blank_widescreen_16x9.potx</Template>
  <TotalTime>5793</TotalTime>
  <Words>1479</Words>
  <Application>Microsoft Office PowerPoint</Application>
  <PresentationFormat>On-screen Show (16:9)</PresentationFormat>
  <Paragraphs>209</Paragraphs>
  <Slides>24</Slides>
  <Notes>2</Notes>
  <HiddenSlides>0</HiddenSlides>
  <MMClips>0</MMClips>
  <ScaleCrop>false</ScaleCrop>
  <HeadingPairs>
    <vt:vector size="6" baseType="variant">
      <vt:variant>
        <vt:lpstr>Theme</vt:lpstr>
      </vt:variant>
      <vt:variant>
        <vt:i4>2</vt:i4>
      </vt:variant>
      <vt:variant>
        <vt:lpstr>Slide Titles</vt:lpstr>
      </vt:variant>
      <vt:variant>
        <vt:i4>24</vt:i4>
      </vt:variant>
      <vt:variant>
        <vt:lpstr>Custom Shows</vt:lpstr>
      </vt:variant>
      <vt:variant>
        <vt:i4>1</vt:i4>
      </vt:variant>
    </vt:vector>
  </HeadingPairs>
  <TitlesOfParts>
    <vt:vector size="27" baseType="lpstr">
      <vt:lpstr>Premier-PPT-blank_widescreen_16x9</vt:lpstr>
      <vt:lpstr>APPLICATION SUPPORT, 5.16.14, v3</vt:lpstr>
      <vt:lpstr>NYHQ DSRIP  Primary Care &amp; Behavioral Health Committee Kick-Off Meeting </vt:lpstr>
      <vt:lpstr>Agenda</vt:lpstr>
      <vt:lpstr>PPS Organizational Structure</vt:lpstr>
      <vt:lpstr>PPS Org Structure:  Committees</vt:lpstr>
      <vt:lpstr>DSRIP Updates </vt:lpstr>
      <vt:lpstr>DSRIP Updates</vt:lpstr>
      <vt:lpstr>DSRIP Updates</vt:lpstr>
      <vt:lpstr>Committee Purpose- Planning Phase</vt:lpstr>
      <vt:lpstr>Committee Purpose- Operational Phase</vt:lpstr>
      <vt:lpstr>Primary Care &amp; Behavioral Health Projects</vt:lpstr>
      <vt:lpstr>2.a.ii Project Overview</vt:lpstr>
      <vt:lpstr>Project 2.a.ii- Risks &amp; Mitigations</vt:lpstr>
      <vt:lpstr>Engaged Patient Definition</vt:lpstr>
      <vt:lpstr>2.a.ii: Project Implementation Speed</vt:lpstr>
      <vt:lpstr>2.a.ii: Patient Engagement Speed</vt:lpstr>
      <vt:lpstr>3.a.i Project Overview</vt:lpstr>
      <vt:lpstr>Project 3.a.i- Risks &amp; Mitigations</vt:lpstr>
      <vt:lpstr>Project 3.a.i- Risks &amp; Mitigations</vt:lpstr>
      <vt:lpstr>Engaged Patient Definition</vt:lpstr>
      <vt:lpstr>3.a.i: Project Implementation Speed</vt:lpstr>
      <vt:lpstr>2.b.vii: Patient Engagement Speed</vt:lpstr>
      <vt:lpstr>Resources</vt:lpstr>
      <vt:lpstr>Next Steps</vt:lpstr>
      <vt:lpstr>PowerPoint Presentation</vt:lpstr>
      <vt:lpstr>Custom Show 1</vt:lpstr>
    </vt:vector>
  </TitlesOfParts>
  <Company>Premier,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copy of template. Before adding content, save this file to your own computer, and then edit that copy on your computer.</dc:title>
  <dc:creator>balsop</dc:creator>
  <cp:lastModifiedBy>Crystal Cheng</cp:lastModifiedBy>
  <cp:revision>536</cp:revision>
  <cp:lastPrinted>2014-10-15T01:38:30Z</cp:lastPrinted>
  <dcterms:created xsi:type="dcterms:W3CDTF">2014-10-22T13:37:23Z</dcterms:created>
  <dcterms:modified xsi:type="dcterms:W3CDTF">2015-03-13T17:17:31Z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0x0101006BEF98B9EF9AC04681BA5A82B9CA3467</vt:lpwstr>
  </property>
  <property fmtid="{D5CDD505-2E9C-101B-9397-08002B2CF9AE}" pid="3" name="NG-ActivityEventIdentifier">
    <vt:lpwstr>D3823EAB8DAFB829758F3E26AB6DBB23</vt:lpwstr>
  </property>
  <property fmtid="{D5CDD505-2E9C-101B-9397-08002B2CF9AE}" pid="4" name="NG-ActivityEventID">
    <vt:lpwstr>220312</vt:lpwstr>
  </property>
</Properties>
</file>